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1" r:id="rId2"/>
    <p:sldId id="262" r:id="rId3"/>
    <p:sldId id="270" r:id="rId4"/>
    <p:sldId id="266" r:id="rId5"/>
    <p:sldId id="267" r:id="rId6"/>
    <p:sldId id="263" r:id="rId7"/>
    <p:sldId id="265" r:id="rId8"/>
  </p:sldIdLst>
  <p:sldSz cx="9144000" cy="6858000" type="screen4x3"/>
  <p:notesSz cx="6810375" cy="994251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9FA"/>
    <a:srgbClr val="E7F6FF"/>
    <a:srgbClr val="E7FCFF"/>
    <a:srgbClr val="E7FFFE"/>
    <a:srgbClr val="E1F4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11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81468684874411"/>
          <c:y val="8.6299892125135044E-2"/>
          <c:w val="0.83922863880662502"/>
          <c:h val="0.64149767686806813"/>
        </c:manualLayout>
      </c:layout>
      <c:barChart>
        <c:barDir val="col"/>
        <c:grouping val="clustered"/>
        <c:varyColors val="0"/>
        <c:ser>
          <c:idx val="0"/>
          <c:order val="0"/>
          <c:tx>
            <c:strRef>
              <c:f>'Ark1'!$B$1</c:f>
              <c:strCache>
                <c:ptCount val="1"/>
                <c:pt idx="0">
                  <c:v>Antal internationale adoptioner</c:v>
                </c:pt>
              </c:strCache>
            </c:strRef>
          </c:tx>
          <c:invertIfNegative val="0"/>
          <c:dLbls>
            <c:txPr>
              <a:bodyPr/>
              <a:lstStyle/>
              <a:p>
                <a:pPr>
                  <a:defRPr sz="1000"/>
                </a:pPr>
                <a:endParaRPr lang="da-DK"/>
              </a:p>
            </c:txPr>
            <c:dLblPos val="inEnd"/>
            <c:showLegendKey val="0"/>
            <c:showVal val="1"/>
            <c:showCatName val="0"/>
            <c:showSerName val="0"/>
            <c:showPercent val="0"/>
            <c:showBubbleSize val="0"/>
            <c:showLeaderLines val="0"/>
          </c:dLbls>
          <c:cat>
            <c:numRef>
              <c:f>'Ark1'!$A$2:$A$12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'Ark1'!$B$2:$B$12</c:f>
              <c:numCache>
                <c:formatCode>General</c:formatCode>
                <c:ptCount val="11"/>
                <c:pt idx="0">
                  <c:v>609</c:v>
                </c:pt>
                <c:pt idx="1">
                  <c:v>522</c:v>
                </c:pt>
                <c:pt idx="2">
                  <c:v>527</c:v>
                </c:pt>
                <c:pt idx="3">
                  <c:v>586</c:v>
                </c:pt>
                <c:pt idx="4">
                  <c:v>448</c:v>
                </c:pt>
                <c:pt idx="5">
                  <c:v>429</c:v>
                </c:pt>
                <c:pt idx="6">
                  <c:v>395</c:v>
                </c:pt>
                <c:pt idx="7">
                  <c:v>497</c:v>
                </c:pt>
                <c:pt idx="8">
                  <c:v>419</c:v>
                </c:pt>
                <c:pt idx="9">
                  <c:v>338</c:v>
                </c:pt>
                <c:pt idx="10">
                  <c:v>219</c:v>
                </c:pt>
              </c:numCache>
            </c:numRef>
          </c:val>
        </c:ser>
        <c:ser>
          <c:idx val="1"/>
          <c:order val="1"/>
          <c:tx>
            <c:strRef>
              <c:f>'Ark1'!$C$1</c:f>
              <c:strCache>
                <c:ptCount val="1"/>
                <c:pt idx="0">
                  <c:v>Antal nationale adoptioner</c:v>
                </c:pt>
              </c:strCache>
            </c:strRef>
          </c:tx>
          <c:spPr>
            <a:solidFill>
              <a:schemeClr val="accent5">
                <a:lumMod val="60000"/>
                <a:lumOff val="40000"/>
              </a:schemeClr>
            </a:solidFill>
          </c:spPr>
          <c:invertIfNegative val="0"/>
          <c:dLbls>
            <c:txPr>
              <a:bodyPr/>
              <a:lstStyle/>
              <a:p>
                <a:pPr>
                  <a:defRPr sz="1000"/>
                </a:pPr>
                <a:endParaRPr lang="da-DK"/>
              </a:p>
            </c:txPr>
            <c:showLegendKey val="0"/>
            <c:showVal val="1"/>
            <c:showCatName val="0"/>
            <c:showSerName val="0"/>
            <c:showPercent val="0"/>
            <c:showBubbleSize val="0"/>
            <c:showLeaderLines val="0"/>
          </c:dLbls>
          <c:cat>
            <c:numRef>
              <c:f>'Ark1'!$A$2:$A$12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'Ark1'!$C$2:$C$12</c:f>
              <c:numCache>
                <c:formatCode>General</c:formatCode>
                <c:ptCount val="11"/>
                <c:pt idx="0">
                  <c:v>25</c:v>
                </c:pt>
                <c:pt idx="1">
                  <c:v>25</c:v>
                </c:pt>
                <c:pt idx="2">
                  <c:v>15</c:v>
                </c:pt>
                <c:pt idx="3">
                  <c:v>7</c:v>
                </c:pt>
                <c:pt idx="4">
                  <c:v>14</c:v>
                </c:pt>
                <c:pt idx="5">
                  <c:v>16</c:v>
                </c:pt>
                <c:pt idx="6">
                  <c:v>13</c:v>
                </c:pt>
                <c:pt idx="7">
                  <c:v>11</c:v>
                </c:pt>
                <c:pt idx="8">
                  <c:v>19</c:v>
                </c:pt>
                <c:pt idx="9">
                  <c:v>15</c:v>
                </c:pt>
                <c:pt idx="10">
                  <c:v>14</c:v>
                </c:pt>
              </c:numCache>
            </c:numRef>
          </c:val>
        </c:ser>
        <c:dLbls>
          <c:showLegendKey val="0"/>
          <c:showVal val="0"/>
          <c:showCatName val="0"/>
          <c:showSerName val="0"/>
          <c:showPercent val="0"/>
          <c:showBubbleSize val="0"/>
        </c:dLbls>
        <c:gapWidth val="150"/>
        <c:axId val="225025024"/>
        <c:axId val="225047296"/>
      </c:barChart>
      <c:lineChart>
        <c:grouping val="standard"/>
        <c:varyColors val="0"/>
        <c:ser>
          <c:idx val="2"/>
          <c:order val="2"/>
          <c:tx>
            <c:strRef>
              <c:f>'Ark1'!$D$1</c:f>
              <c:strCache>
                <c:ptCount val="1"/>
                <c:pt idx="0">
                  <c:v>I alt</c:v>
                </c:pt>
              </c:strCache>
            </c:strRef>
          </c:tx>
          <c:cat>
            <c:numRef>
              <c:f>'Ark1'!$A$2:$A$12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'Ark1'!$D$2:$D$12</c:f>
              <c:numCache>
                <c:formatCode>General</c:formatCode>
                <c:ptCount val="11"/>
                <c:pt idx="0">
                  <c:v>634</c:v>
                </c:pt>
                <c:pt idx="1">
                  <c:v>547</c:v>
                </c:pt>
                <c:pt idx="2">
                  <c:v>542</c:v>
                </c:pt>
                <c:pt idx="3">
                  <c:v>593</c:v>
                </c:pt>
                <c:pt idx="4">
                  <c:v>462</c:v>
                </c:pt>
                <c:pt idx="5">
                  <c:v>445</c:v>
                </c:pt>
                <c:pt idx="6">
                  <c:v>408</c:v>
                </c:pt>
                <c:pt idx="7">
                  <c:v>508</c:v>
                </c:pt>
                <c:pt idx="8">
                  <c:v>438</c:v>
                </c:pt>
                <c:pt idx="9">
                  <c:v>353</c:v>
                </c:pt>
                <c:pt idx="10">
                  <c:v>233</c:v>
                </c:pt>
              </c:numCache>
            </c:numRef>
          </c:val>
          <c:smooth val="0"/>
        </c:ser>
        <c:dLbls>
          <c:showLegendKey val="0"/>
          <c:showVal val="0"/>
          <c:showCatName val="0"/>
          <c:showSerName val="0"/>
          <c:showPercent val="0"/>
          <c:showBubbleSize val="0"/>
        </c:dLbls>
        <c:marker val="1"/>
        <c:smooth val="0"/>
        <c:axId val="225025024"/>
        <c:axId val="225047296"/>
      </c:lineChart>
      <c:catAx>
        <c:axId val="225025024"/>
        <c:scaling>
          <c:orientation val="minMax"/>
        </c:scaling>
        <c:delete val="0"/>
        <c:axPos val="b"/>
        <c:numFmt formatCode="General" sourceLinked="1"/>
        <c:majorTickMark val="out"/>
        <c:minorTickMark val="none"/>
        <c:tickLblPos val="nextTo"/>
        <c:txPr>
          <a:bodyPr/>
          <a:lstStyle/>
          <a:p>
            <a:pPr>
              <a:defRPr sz="900"/>
            </a:pPr>
            <a:endParaRPr lang="da-DK"/>
          </a:p>
        </c:txPr>
        <c:crossAx val="225047296"/>
        <c:crosses val="autoZero"/>
        <c:auto val="1"/>
        <c:lblAlgn val="ctr"/>
        <c:lblOffset val="100"/>
        <c:noMultiLvlLbl val="0"/>
      </c:catAx>
      <c:valAx>
        <c:axId val="225047296"/>
        <c:scaling>
          <c:orientation val="minMax"/>
          <c:max val="650"/>
          <c:min val="0"/>
        </c:scaling>
        <c:delete val="0"/>
        <c:axPos val="l"/>
        <c:majorGridlines/>
        <c:numFmt formatCode="#,##0" sourceLinked="0"/>
        <c:majorTickMark val="out"/>
        <c:minorTickMark val="none"/>
        <c:tickLblPos val="nextTo"/>
        <c:txPr>
          <a:bodyPr/>
          <a:lstStyle/>
          <a:p>
            <a:pPr>
              <a:defRPr sz="900"/>
            </a:pPr>
            <a:endParaRPr lang="da-DK"/>
          </a:p>
        </c:txPr>
        <c:crossAx val="225025024"/>
        <c:crosses val="autoZero"/>
        <c:crossBetween val="between"/>
      </c:valAx>
    </c:plotArea>
    <c:legend>
      <c:legendPos val="b"/>
      <c:layout>
        <c:manualLayout>
          <c:xMode val="edge"/>
          <c:yMode val="edge"/>
          <c:x val="0.22756997338284843"/>
          <c:y val="0.83466159738597634"/>
          <c:w val="0.64911741063157902"/>
          <c:h val="6.7288196576829135E-2"/>
        </c:manualLayout>
      </c:layout>
      <c:overlay val="0"/>
      <c:txPr>
        <a:bodyPr/>
        <a:lstStyle/>
        <a:p>
          <a:pPr>
            <a:defRPr sz="1000" baseline="0"/>
          </a:pPr>
          <a:endParaRPr lang="da-DK"/>
        </a:p>
      </c:txPr>
    </c:legend>
    <c:plotVisOnly val="1"/>
    <c:dispBlanksAs val="gap"/>
    <c:showDLblsOverMax val="0"/>
  </c:chart>
  <c:spPr>
    <a:solidFill>
      <a:srgbClr val="F0F9FA"/>
    </a:solidFill>
    <a:ln w="12700">
      <a:solidFill>
        <a:schemeClr val="accent5">
          <a:lumMod val="75000"/>
        </a:schemeClr>
      </a:solidFill>
    </a:ln>
  </c:spPr>
  <c:txPr>
    <a:bodyPr/>
    <a:lstStyle/>
    <a:p>
      <a:pPr>
        <a:defRPr sz="1800"/>
      </a:pPr>
      <a:endParaRPr lang="da-DK"/>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007704113394817E-2"/>
          <c:y val="6.5562854127319187E-2"/>
          <c:w val="0.60231524454272101"/>
          <c:h val="0.85030598452023853"/>
        </c:manualLayout>
      </c:layout>
      <c:barChart>
        <c:barDir val="col"/>
        <c:grouping val="percentStacked"/>
        <c:varyColors val="0"/>
        <c:ser>
          <c:idx val="0"/>
          <c:order val="0"/>
          <c:tx>
            <c:strRef>
              <c:f>'Ark1'!$B$1</c:f>
              <c:strCache>
                <c:ptCount val="1"/>
                <c:pt idx="0">
                  <c:v>Far og mor</c:v>
                </c:pt>
              </c:strCache>
            </c:strRef>
          </c:tx>
          <c:invertIfNegative val="0"/>
          <c:dLbls>
            <c:txPr>
              <a:bodyPr/>
              <a:lstStyle/>
              <a:p>
                <a:pPr>
                  <a:defRPr sz="800"/>
                </a:pPr>
                <a:endParaRPr lang="da-DK"/>
              </a:p>
            </c:txPr>
            <c:showLegendKey val="0"/>
            <c:showVal val="1"/>
            <c:showCatName val="0"/>
            <c:showSerName val="0"/>
            <c:showPercent val="0"/>
            <c:showBubbleSize val="0"/>
            <c:showLeaderLines val="0"/>
          </c:dLbls>
          <c:cat>
            <c:strRef>
              <c:f>'Ark1'!$A$2:$A$7</c:f>
              <c:strCache>
                <c:ptCount val="6"/>
                <c:pt idx="0">
                  <c:v>2008</c:v>
                </c:pt>
                <c:pt idx="1">
                  <c:v>2009</c:v>
                </c:pt>
                <c:pt idx="2">
                  <c:v>2010</c:v>
                </c:pt>
                <c:pt idx="3">
                  <c:v>2011</c:v>
                </c:pt>
                <c:pt idx="4">
                  <c:v>2012</c:v>
                </c:pt>
                <c:pt idx="5">
                  <c:v>2013</c:v>
                </c:pt>
              </c:strCache>
            </c:strRef>
          </c:cat>
          <c:val>
            <c:numRef>
              <c:f>'Ark1'!$B$2:$B$7</c:f>
              <c:numCache>
                <c:formatCode>0.0</c:formatCode>
                <c:ptCount val="6"/>
                <c:pt idx="0">
                  <c:v>73.622325848434997</c:v>
                </c:pt>
                <c:pt idx="1">
                  <c:v>73.406717264008748</c:v>
                </c:pt>
                <c:pt idx="2">
                  <c:v>73.175197259612929</c:v>
                </c:pt>
                <c:pt idx="3">
                  <c:v>73.092580785429845</c:v>
                </c:pt>
                <c:pt idx="4">
                  <c:v>73.025385995894297</c:v>
                </c:pt>
                <c:pt idx="5">
                  <c:v>72.876998329754244</c:v>
                </c:pt>
              </c:numCache>
            </c:numRef>
          </c:val>
        </c:ser>
        <c:ser>
          <c:idx val="1"/>
          <c:order val="1"/>
          <c:tx>
            <c:strRef>
              <c:f>'Ark1'!$C$1</c:f>
              <c:strCache>
                <c:ptCount val="1"/>
                <c:pt idx="0">
                  <c:v>Enlig mor</c:v>
                </c:pt>
              </c:strCache>
            </c:strRef>
          </c:tx>
          <c:spPr>
            <a:solidFill>
              <a:schemeClr val="accent1">
                <a:lumMod val="60000"/>
                <a:lumOff val="40000"/>
              </a:schemeClr>
            </a:solidFill>
          </c:spPr>
          <c:invertIfNegative val="0"/>
          <c:dLbls>
            <c:txPr>
              <a:bodyPr/>
              <a:lstStyle/>
              <a:p>
                <a:pPr>
                  <a:defRPr sz="800"/>
                </a:pPr>
                <a:endParaRPr lang="da-DK"/>
              </a:p>
            </c:txPr>
            <c:showLegendKey val="0"/>
            <c:showVal val="1"/>
            <c:showCatName val="0"/>
            <c:showSerName val="0"/>
            <c:showPercent val="0"/>
            <c:showBubbleSize val="0"/>
            <c:showLeaderLines val="0"/>
          </c:dLbls>
          <c:cat>
            <c:strRef>
              <c:f>'Ark1'!$A$2:$A$7</c:f>
              <c:strCache>
                <c:ptCount val="6"/>
                <c:pt idx="0">
                  <c:v>2008</c:v>
                </c:pt>
                <c:pt idx="1">
                  <c:v>2009</c:v>
                </c:pt>
                <c:pt idx="2">
                  <c:v>2010</c:v>
                </c:pt>
                <c:pt idx="3">
                  <c:v>2011</c:v>
                </c:pt>
                <c:pt idx="4">
                  <c:v>2012</c:v>
                </c:pt>
                <c:pt idx="5">
                  <c:v>2013</c:v>
                </c:pt>
              </c:strCache>
            </c:strRef>
          </c:cat>
          <c:val>
            <c:numRef>
              <c:f>'Ark1'!$C$2:$C$7</c:f>
              <c:numCache>
                <c:formatCode>0.0</c:formatCode>
                <c:ptCount val="6"/>
                <c:pt idx="0">
                  <c:v>15.726965328241777</c:v>
                </c:pt>
                <c:pt idx="1">
                  <c:v>15.992767203318618</c:v>
                </c:pt>
                <c:pt idx="2">
                  <c:v>16.254809911945948</c:v>
                </c:pt>
                <c:pt idx="3">
                  <c:v>16.346351218997238</c:v>
                </c:pt>
                <c:pt idx="4">
                  <c:v>16.412598581988743</c:v>
                </c:pt>
                <c:pt idx="5">
                  <c:v>16.620990557998432</c:v>
                </c:pt>
              </c:numCache>
            </c:numRef>
          </c:val>
        </c:ser>
        <c:ser>
          <c:idx val="2"/>
          <c:order val="2"/>
          <c:tx>
            <c:strRef>
              <c:f>'Ark1'!$D$1</c:f>
              <c:strCache>
                <c:ptCount val="1"/>
                <c:pt idx="0">
                  <c:v>Mor og partner</c:v>
                </c:pt>
              </c:strCache>
            </c:strRef>
          </c:tx>
          <c:spPr>
            <a:solidFill>
              <a:schemeClr val="accent5">
                <a:lumMod val="50000"/>
              </a:schemeClr>
            </a:solidFill>
          </c:spPr>
          <c:invertIfNegative val="0"/>
          <c:dLbls>
            <c:txPr>
              <a:bodyPr/>
              <a:lstStyle/>
              <a:p>
                <a:pPr>
                  <a:defRPr sz="800"/>
                </a:pPr>
                <a:endParaRPr lang="da-DK"/>
              </a:p>
            </c:txPr>
            <c:showLegendKey val="0"/>
            <c:showVal val="1"/>
            <c:showCatName val="0"/>
            <c:showSerName val="0"/>
            <c:showPercent val="0"/>
            <c:showBubbleSize val="0"/>
            <c:showLeaderLines val="0"/>
          </c:dLbls>
          <c:cat>
            <c:strRef>
              <c:f>'Ark1'!$A$2:$A$7</c:f>
              <c:strCache>
                <c:ptCount val="6"/>
                <c:pt idx="0">
                  <c:v>2008</c:v>
                </c:pt>
                <c:pt idx="1">
                  <c:v>2009</c:v>
                </c:pt>
                <c:pt idx="2">
                  <c:v>2010</c:v>
                </c:pt>
                <c:pt idx="3">
                  <c:v>2011</c:v>
                </c:pt>
                <c:pt idx="4">
                  <c:v>2012</c:v>
                </c:pt>
                <c:pt idx="5">
                  <c:v>2013</c:v>
                </c:pt>
              </c:strCache>
            </c:strRef>
          </c:cat>
          <c:val>
            <c:numRef>
              <c:f>'Ark1'!$D$2:$D$7</c:f>
              <c:numCache>
                <c:formatCode>0.0</c:formatCode>
                <c:ptCount val="6"/>
                <c:pt idx="0">
                  <c:v>7.4877078319386072</c:v>
                </c:pt>
                <c:pt idx="1">
                  <c:v>7.3783529631457494</c:v>
                </c:pt>
                <c:pt idx="2">
                  <c:v>7.2588031094009198</c:v>
                </c:pt>
                <c:pt idx="3">
                  <c:v>7.1833661063555088</c:v>
                </c:pt>
                <c:pt idx="4">
                  <c:v>7.091321916230517</c:v>
                </c:pt>
                <c:pt idx="5">
                  <c:v>6.9555510106691214</c:v>
                </c:pt>
              </c:numCache>
            </c:numRef>
          </c:val>
        </c:ser>
        <c:ser>
          <c:idx val="3"/>
          <c:order val="3"/>
          <c:tx>
            <c:strRef>
              <c:f>'Ark1'!$E$1</c:f>
              <c:strCache>
                <c:ptCount val="1"/>
                <c:pt idx="0">
                  <c:v>Enlig far</c:v>
                </c:pt>
              </c:strCache>
            </c:strRef>
          </c:tx>
          <c:spPr>
            <a:solidFill>
              <a:schemeClr val="accent4">
                <a:lumMod val="40000"/>
                <a:lumOff val="60000"/>
              </a:schemeClr>
            </a:solidFill>
          </c:spPr>
          <c:invertIfNegative val="0"/>
          <c:dLbls>
            <c:txPr>
              <a:bodyPr/>
              <a:lstStyle/>
              <a:p>
                <a:pPr>
                  <a:defRPr sz="800"/>
                </a:pPr>
                <a:endParaRPr lang="da-DK"/>
              </a:p>
            </c:txPr>
            <c:showLegendKey val="0"/>
            <c:showVal val="1"/>
            <c:showCatName val="0"/>
            <c:showSerName val="0"/>
            <c:showPercent val="0"/>
            <c:showBubbleSize val="0"/>
            <c:showLeaderLines val="0"/>
          </c:dLbls>
          <c:cat>
            <c:strRef>
              <c:f>'Ark1'!$A$2:$A$7</c:f>
              <c:strCache>
                <c:ptCount val="6"/>
                <c:pt idx="0">
                  <c:v>2008</c:v>
                </c:pt>
                <c:pt idx="1">
                  <c:v>2009</c:v>
                </c:pt>
                <c:pt idx="2">
                  <c:v>2010</c:v>
                </c:pt>
                <c:pt idx="3">
                  <c:v>2011</c:v>
                </c:pt>
                <c:pt idx="4">
                  <c:v>2012</c:v>
                </c:pt>
                <c:pt idx="5">
                  <c:v>2013</c:v>
                </c:pt>
              </c:strCache>
            </c:strRef>
          </c:cat>
          <c:val>
            <c:numRef>
              <c:f>'Ark1'!$E$2:$E$7</c:f>
              <c:numCache>
                <c:formatCode>0.0</c:formatCode>
                <c:ptCount val="6"/>
                <c:pt idx="0">
                  <c:v>2.0790704350409408</c:v>
                </c:pt>
                <c:pt idx="1">
                  <c:v>2.1363260460711473</c:v>
                </c:pt>
                <c:pt idx="2">
                  <c:v>2.2231832537838532</c:v>
                </c:pt>
                <c:pt idx="3">
                  <c:v>2.2726073110510296</c:v>
                </c:pt>
                <c:pt idx="4">
                  <c:v>2.347320788976536</c:v>
                </c:pt>
                <c:pt idx="5">
                  <c:v>2.4368544840985789</c:v>
                </c:pt>
              </c:numCache>
            </c:numRef>
          </c:val>
        </c:ser>
        <c:ser>
          <c:idx val="4"/>
          <c:order val="4"/>
          <c:tx>
            <c:strRef>
              <c:f>'Ark1'!$F$1</c:f>
              <c:strCache>
                <c:ptCount val="1"/>
                <c:pt idx="0">
                  <c:v>Far og partner</c:v>
                </c:pt>
              </c:strCache>
            </c:strRef>
          </c:tx>
          <c:spPr>
            <a:solidFill>
              <a:schemeClr val="accent4">
                <a:lumMod val="75000"/>
              </a:schemeClr>
            </a:solidFill>
          </c:spPr>
          <c:invertIfNegative val="0"/>
          <c:dLbls>
            <c:txPr>
              <a:bodyPr/>
              <a:lstStyle/>
              <a:p>
                <a:pPr>
                  <a:defRPr sz="800"/>
                </a:pPr>
                <a:endParaRPr lang="da-DK"/>
              </a:p>
            </c:txPr>
            <c:showLegendKey val="0"/>
            <c:showVal val="1"/>
            <c:showCatName val="0"/>
            <c:showSerName val="0"/>
            <c:showPercent val="0"/>
            <c:showBubbleSize val="0"/>
            <c:showLeaderLines val="0"/>
          </c:dLbls>
          <c:cat>
            <c:strRef>
              <c:f>'Ark1'!$A$2:$A$7</c:f>
              <c:strCache>
                <c:ptCount val="6"/>
                <c:pt idx="0">
                  <c:v>2008</c:v>
                </c:pt>
                <c:pt idx="1">
                  <c:v>2009</c:v>
                </c:pt>
                <c:pt idx="2">
                  <c:v>2010</c:v>
                </c:pt>
                <c:pt idx="3">
                  <c:v>2011</c:v>
                </c:pt>
                <c:pt idx="4">
                  <c:v>2012</c:v>
                </c:pt>
                <c:pt idx="5">
                  <c:v>2013</c:v>
                </c:pt>
              </c:strCache>
            </c:strRef>
          </c:cat>
          <c:val>
            <c:numRef>
              <c:f>'Ark1'!$F$2:$F$7</c:f>
              <c:numCache>
                <c:formatCode>0.0</c:formatCode>
                <c:ptCount val="6"/>
                <c:pt idx="0">
                  <c:v>1.0839305563436934</c:v>
                </c:pt>
                <c:pt idx="1">
                  <c:v>1.0858365234557361</c:v>
                </c:pt>
                <c:pt idx="2">
                  <c:v>1.0880064652563435</c:v>
                </c:pt>
                <c:pt idx="3">
                  <c:v>1.1050945781663808</c:v>
                </c:pt>
                <c:pt idx="4">
                  <c:v>1.1233727169099066</c:v>
                </c:pt>
                <c:pt idx="5">
                  <c:v>1.1096056174796332</c:v>
                </c:pt>
              </c:numCache>
            </c:numRef>
          </c:val>
        </c:ser>
        <c:dLbls>
          <c:showLegendKey val="0"/>
          <c:showVal val="0"/>
          <c:showCatName val="0"/>
          <c:showSerName val="0"/>
          <c:showPercent val="0"/>
          <c:showBubbleSize val="0"/>
        </c:dLbls>
        <c:gapWidth val="150"/>
        <c:overlap val="100"/>
        <c:axId val="226119040"/>
        <c:axId val="226141312"/>
      </c:barChart>
      <c:catAx>
        <c:axId val="226119040"/>
        <c:scaling>
          <c:orientation val="minMax"/>
        </c:scaling>
        <c:delete val="0"/>
        <c:axPos val="b"/>
        <c:majorTickMark val="out"/>
        <c:minorTickMark val="none"/>
        <c:tickLblPos val="nextTo"/>
        <c:txPr>
          <a:bodyPr/>
          <a:lstStyle/>
          <a:p>
            <a:pPr>
              <a:defRPr sz="900"/>
            </a:pPr>
            <a:endParaRPr lang="da-DK"/>
          </a:p>
        </c:txPr>
        <c:crossAx val="226141312"/>
        <c:crosses val="autoZero"/>
        <c:auto val="1"/>
        <c:lblAlgn val="ctr"/>
        <c:lblOffset val="100"/>
        <c:noMultiLvlLbl val="0"/>
      </c:catAx>
      <c:valAx>
        <c:axId val="226141312"/>
        <c:scaling>
          <c:orientation val="minMax"/>
        </c:scaling>
        <c:delete val="0"/>
        <c:axPos val="l"/>
        <c:majorGridlines/>
        <c:numFmt formatCode="0%" sourceLinked="1"/>
        <c:majorTickMark val="out"/>
        <c:minorTickMark val="none"/>
        <c:tickLblPos val="nextTo"/>
        <c:txPr>
          <a:bodyPr/>
          <a:lstStyle/>
          <a:p>
            <a:pPr>
              <a:defRPr sz="900"/>
            </a:pPr>
            <a:endParaRPr lang="da-DK"/>
          </a:p>
        </c:txPr>
        <c:crossAx val="226119040"/>
        <c:crosses val="autoZero"/>
        <c:crossBetween val="between"/>
      </c:valAx>
    </c:plotArea>
    <c:legend>
      <c:legendPos val="r"/>
      <c:layout>
        <c:manualLayout>
          <c:xMode val="edge"/>
          <c:yMode val="edge"/>
          <c:x val="0.71329167820873374"/>
          <c:y val="5.5165629744843174E-2"/>
          <c:w val="0.1440700411771578"/>
          <c:h val="0.2861818594230271"/>
        </c:manualLayout>
      </c:layout>
      <c:overlay val="0"/>
      <c:txPr>
        <a:bodyPr/>
        <a:lstStyle/>
        <a:p>
          <a:pPr>
            <a:defRPr sz="900"/>
          </a:pPr>
          <a:endParaRPr lang="da-DK"/>
        </a:p>
      </c:txPr>
    </c:legend>
    <c:plotVisOnly val="1"/>
    <c:dispBlanksAs val="gap"/>
    <c:showDLblsOverMax val="0"/>
  </c:chart>
  <c:spPr>
    <a:solidFill>
      <a:srgbClr val="F0F9FA"/>
    </a:solidFill>
    <a:ln w="12700">
      <a:solidFill>
        <a:schemeClr val="accent5">
          <a:lumMod val="75000"/>
        </a:schemeClr>
      </a:solidFill>
    </a:ln>
  </c:spPr>
  <c:txPr>
    <a:bodyPr/>
    <a:lstStyle/>
    <a:p>
      <a:pPr>
        <a:defRPr sz="1800"/>
      </a:pPr>
      <a:endParaRPr lang="da-DK"/>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194297893193939"/>
          <c:y val="6.3085960970323027E-2"/>
          <c:w val="0.77002641233708902"/>
          <c:h val="0.6150487247448696"/>
        </c:manualLayout>
      </c:layout>
      <c:barChart>
        <c:barDir val="col"/>
        <c:grouping val="clustered"/>
        <c:varyColors val="0"/>
        <c:ser>
          <c:idx val="0"/>
          <c:order val="0"/>
          <c:tx>
            <c:strRef>
              <c:f>'Ark1'!$B$1</c:f>
              <c:strCache>
                <c:ptCount val="1"/>
                <c:pt idx="0">
                  <c:v>Vielser og indgåede registrerede partnerskaber i alt</c:v>
                </c:pt>
              </c:strCache>
            </c:strRef>
          </c:tx>
          <c:invertIfNegative val="0"/>
          <c:dLbls>
            <c:spPr>
              <a:noFill/>
              <a:ln>
                <a:noFill/>
              </a:ln>
              <a:effectLst/>
            </c:spPr>
            <c:txPr>
              <a:bodyPr/>
              <a:lstStyle/>
              <a:p>
                <a:pPr>
                  <a:defRPr sz="800"/>
                </a:pPr>
                <a:endParaRPr lang="da-DK"/>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'Ark1'!$A$2:$A$6</c:f>
              <c:strCache>
                <c:ptCount val="5"/>
                <c:pt idx="0">
                  <c:v>2008</c:v>
                </c:pt>
                <c:pt idx="1">
                  <c:v>2009</c:v>
                </c:pt>
                <c:pt idx="2">
                  <c:v>2010</c:v>
                </c:pt>
                <c:pt idx="3">
                  <c:v>2011</c:v>
                </c:pt>
                <c:pt idx="4">
                  <c:v>2012</c:v>
                </c:pt>
              </c:strCache>
            </c:strRef>
          </c:cat>
          <c:val>
            <c:numRef>
              <c:f>'Ark1'!$B$2:$B$6</c:f>
              <c:numCache>
                <c:formatCode>#,##0</c:formatCode>
                <c:ptCount val="5"/>
                <c:pt idx="0">
                  <c:v>37817</c:v>
                </c:pt>
                <c:pt idx="1">
                  <c:v>33322</c:v>
                </c:pt>
                <c:pt idx="2">
                  <c:v>31359</c:v>
                </c:pt>
                <c:pt idx="3">
                  <c:v>27544</c:v>
                </c:pt>
                <c:pt idx="4">
                  <c:v>28620</c:v>
                </c:pt>
              </c:numCache>
            </c:numRef>
          </c:val>
        </c:ser>
        <c:dLbls>
          <c:showLegendKey val="0"/>
          <c:showVal val="0"/>
          <c:showCatName val="0"/>
          <c:showSerName val="0"/>
          <c:showPercent val="0"/>
          <c:showBubbleSize val="0"/>
        </c:dLbls>
        <c:gapWidth val="150"/>
        <c:axId val="225924608"/>
        <c:axId val="225926528"/>
      </c:barChart>
      <c:lineChart>
        <c:grouping val="standard"/>
        <c:varyColors val="0"/>
        <c:ser>
          <c:idx val="1"/>
          <c:order val="1"/>
          <c:tx>
            <c:strRef>
              <c:f>'Ark1'!$C$1</c:f>
              <c:strCache>
                <c:ptCount val="1"/>
                <c:pt idx="0">
                  <c:v>Vielser mellem en mand og en kvinde</c:v>
                </c:pt>
              </c:strCache>
            </c:strRef>
          </c:tx>
          <c:spPr>
            <a:ln>
              <a:solidFill>
                <a:schemeClr val="accent4">
                  <a:lumMod val="60000"/>
                  <a:lumOff val="40000"/>
                </a:schemeClr>
              </a:solidFill>
            </a:ln>
          </c:spPr>
          <c:marker>
            <c:symbol val="square"/>
            <c:size val="5"/>
            <c:spPr>
              <a:solidFill>
                <a:schemeClr val="accent4">
                  <a:lumMod val="60000"/>
                  <a:lumOff val="40000"/>
                </a:schemeClr>
              </a:solidFill>
              <a:ln>
                <a:solidFill>
                  <a:schemeClr val="accent4">
                    <a:lumMod val="60000"/>
                    <a:lumOff val="40000"/>
                  </a:schemeClr>
                </a:solidFill>
              </a:ln>
            </c:spPr>
          </c:marker>
          <c:cat>
            <c:strRef>
              <c:f>'Ark1'!$A$2:$A$6</c:f>
              <c:strCache>
                <c:ptCount val="5"/>
                <c:pt idx="0">
                  <c:v>2008</c:v>
                </c:pt>
                <c:pt idx="1">
                  <c:v>2009</c:v>
                </c:pt>
                <c:pt idx="2">
                  <c:v>2010</c:v>
                </c:pt>
                <c:pt idx="3">
                  <c:v>2011</c:v>
                </c:pt>
                <c:pt idx="4">
                  <c:v>2012</c:v>
                </c:pt>
              </c:strCache>
            </c:strRef>
          </c:cat>
          <c:val>
            <c:numRef>
              <c:f>'Ark1'!$C$2:$C$6</c:f>
              <c:numCache>
                <c:formatCode>General</c:formatCode>
                <c:ptCount val="5"/>
                <c:pt idx="0">
                  <c:v>37376</c:v>
                </c:pt>
                <c:pt idx="1">
                  <c:v>32934</c:v>
                </c:pt>
                <c:pt idx="2">
                  <c:v>30949</c:v>
                </c:pt>
                <c:pt idx="3">
                  <c:v>27198</c:v>
                </c:pt>
                <c:pt idx="4">
                  <c:v>28235</c:v>
                </c:pt>
              </c:numCache>
            </c:numRef>
          </c:val>
          <c:smooth val="0"/>
        </c:ser>
        <c:dLbls>
          <c:showLegendKey val="0"/>
          <c:showVal val="0"/>
          <c:showCatName val="0"/>
          <c:showSerName val="0"/>
          <c:showPercent val="0"/>
          <c:showBubbleSize val="0"/>
        </c:dLbls>
        <c:marker val="1"/>
        <c:smooth val="0"/>
        <c:axId val="225924608"/>
        <c:axId val="225926528"/>
      </c:lineChart>
      <c:catAx>
        <c:axId val="225924608"/>
        <c:scaling>
          <c:orientation val="minMax"/>
        </c:scaling>
        <c:delete val="0"/>
        <c:axPos val="b"/>
        <c:numFmt formatCode="General" sourceLinked="1"/>
        <c:majorTickMark val="out"/>
        <c:minorTickMark val="none"/>
        <c:tickLblPos val="nextTo"/>
        <c:txPr>
          <a:bodyPr/>
          <a:lstStyle/>
          <a:p>
            <a:pPr>
              <a:defRPr sz="900"/>
            </a:pPr>
            <a:endParaRPr lang="da-DK"/>
          </a:p>
        </c:txPr>
        <c:crossAx val="225926528"/>
        <c:crosses val="autoZero"/>
        <c:auto val="1"/>
        <c:lblAlgn val="ctr"/>
        <c:lblOffset val="100"/>
        <c:noMultiLvlLbl val="0"/>
      </c:catAx>
      <c:valAx>
        <c:axId val="225926528"/>
        <c:scaling>
          <c:orientation val="minMax"/>
        </c:scaling>
        <c:delete val="0"/>
        <c:axPos val="l"/>
        <c:majorGridlines/>
        <c:numFmt formatCode="#,##0" sourceLinked="1"/>
        <c:majorTickMark val="out"/>
        <c:minorTickMark val="none"/>
        <c:tickLblPos val="nextTo"/>
        <c:txPr>
          <a:bodyPr/>
          <a:lstStyle/>
          <a:p>
            <a:pPr>
              <a:defRPr sz="900"/>
            </a:pPr>
            <a:endParaRPr lang="da-DK"/>
          </a:p>
        </c:txPr>
        <c:crossAx val="225924608"/>
        <c:crosses val="autoZero"/>
        <c:crossBetween val="between"/>
      </c:valAx>
    </c:plotArea>
    <c:legend>
      <c:legendPos val="r"/>
      <c:layout>
        <c:manualLayout>
          <c:xMode val="edge"/>
          <c:yMode val="edge"/>
          <c:x val="5.4065822237134888E-2"/>
          <c:y val="0.81723345932084646"/>
          <c:w val="0.88693848425196853"/>
          <c:h val="0.12157727626794748"/>
        </c:manualLayout>
      </c:layout>
      <c:overlay val="0"/>
      <c:txPr>
        <a:bodyPr/>
        <a:lstStyle/>
        <a:p>
          <a:pPr>
            <a:defRPr sz="900"/>
          </a:pPr>
          <a:endParaRPr lang="da-DK"/>
        </a:p>
      </c:txPr>
    </c:legend>
    <c:plotVisOnly val="1"/>
    <c:dispBlanksAs val="gap"/>
    <c:showDLblsOverMax val="0"/>
  </c:chart>
  <c:spPr>
    <a:solidFill>
      <a:srgbClr val="F0F9FA"/>
    </a:solidFill>
    <a:ln w="12700">
      <a:solidFill>
        <a:schemeClr val="accent5">
          <a:lumMod val="75000"/>
        </a:schemeClr>
      </a:solidFill>
    </a:ln>
  </c:spPr>
  <c:txPr>
    <a:bodyPr/>
    <a:lstStyle/>
    <a:p>
      <a:pPr>
        <a:defRPr sz="1800"/>
      </a:pPr>
      <a:endParaRPr lang="da-DK"/>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216990509826393"/>
          <c:y val="5.9042050883235199E-2"/>
          <c:w val="0.80200494292057212"/>
          <c:h val="0.61379874458393513"/>
        </c:manualLayout>
      </c:layout>
      <c:barChart>
        <c:barDir val="bar"/>
        <c:grouping val="clustered"/>
        <c:varyColors val="0"/>
        <c:ser>
          <c:idx val="0"/>
          <c:order val="0"/>
          <c:tx>
            <c:strRef>
              <c:f>'Ark1'!$B$1</c:f>
              <c:strCache>
                <c:ptCount val="1"/>
                <c:pt idx="0">
                  <c:v>Vielser mellem to mænd</c:v>
                </c:pt>
              </c:strCache>
            </c:strRef>
          </c:tx>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spPr>
              <a:noFill/>
              <a:ln>
                <a:noFill/>
              </a:ln>
              <a:effectLst/>
            </c:spPr>
            <c:txPr>
              <a:bodyPr/>
              <a:lstStyle/>
              <a:p>
                <a:pPr>
                  <a:defRPr sz="800"/>
                </a:pPr>
                <a:endParaRPr lang="da-DK"/>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'Ark1'!$A$2:$A$6</c:f>
              <c:numCache>
                <c:formatCode>General</c:formatCode>
                <c:ptCount val="5"/>
                <c:pt idx="0">
                  <c:v>2008</c:v>
                </c:pt>
                <c:pt idx="1">
                  <c:v>2009</c:v>
                </c:pt>
                <c:pt idx="2">
                  <c:v>2010</c:v>
                </c:pt>
                <c:pt idx="3">
                  <c:v>2011</c:v>
                </c:pt>
                <c:pt idx="4">
                  <c:v>2012</c:v>
                </c:pt>
              </c:numCache>
            </c:numRef>
          </c:cat>
          <c:val>
            <c:numRef>
              <c:f>'Ark1'!$B$2:$B$6</c:f>
              <c:numCache>
                <c:formatCode>General</c:formatCode>
                <c:ptCount val="5"/>
                <c:pt idx="0">
                  <c:v>0</c:v>
                </c:pt>
                <c:pt idx="1">
                  <c:v>0</c:v>
                </c:pt>
                <c:pt idx="2">
                  <c:v>0</c:v>
                </c:pt>
                <c:pt idx="3">
                  <c:v>0</c:v>
                </c:pt>
                <c:pt idx="4">
                  <c:v>104</c:v>
                </c:pt>
              </c:numCache>
            </c:numRef>
          </c:val>
        </c:ser>
        <c:ser>
          <c:idx val="1"/>
          <c:order val="1"/>
          <c:tx>
            <c:strRef>
              <c:f>'Ark1'!$C$1</c:f>
              <c:strCache>
                <c:ptCount val="1"/>
                <c:pt idx="0">
                  <c:v>Vielser mellem to kvinder</c:v>
                </c:pt>
              </c:strCache>
            </c:strRef>
          </c:tx>
          <c:spPr>
            <a:solidFill>
              <a:schemeClr val="accent4">
                <a:lumMod val="40000"/>
                <a:lumOff val="60000"/>
              </a:schemeClr>
            </a:solidFill>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spPr>
              <a:noFill/>
              <a:ln>
                <a:noFill/>
              </a:ln>
              <a:effectLst/>
            </c:spPr>
            <c:txPr>
              <a:bodyPr/>
              <a:lstStyle/>
              <a:p>
                <a:pPr>
                  <a:defRPr sz="800"/>
                </a:pPr>
                <a:endParaRPr lang="da-DK"/>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'Ark1'!$A$2:$A$6</c:f>
              <c:numCache>
                <c:formatCode>General</c:formatCode>
                <c:ptCount val="5"/>
                <c:pt idx="0">
                  <c:v>2008</c:v>
                </c:pt>
                <c:pt idx="1">
                  <c:v>2009</c:v>
                </c:pt>
                <c:pt idx="2">
                  <c:v>2010</c:v>
                </c:pt>
                <c:pt idx="3">
                  <c:v>2011</c:v>
                </c:pt>
                <c:pt idx="4">
                  <c:v>2012</c:v>
                </c:pt>
              </c:numCache>
            </c:numRef>
          </c:cat>
          <c:val>
            <c:numRef>
              <c:f>'Ark1'!$C$2:$C$6</c:f>
              <c:numCache>
                <c:formatCode>General</c:formatCode>
                <c:ptCount val="5"/>
                <c:pt idx="0">
                  <c:v>0</c:v>
                </c:pt>
                <c:pt idx="1">
                  <c:v>0</c:v>
                </c:pt>
                <c:pt idx="2">
                  <c:v>0</c:v>
                </c:pt>
                <c:pt idx="3">
                  <c:v>0</c:v>
                </c:pt>
                <c:pt idx="4">
                  <c:v>164</c:v>
                </c:pt>
              </c:numCache>
            </c:numRef>
          </c:val>
        </c:ser>
        <c:ser>
          <c:idx val="2"/>
          <c:order val="2"/>
          <c:tx>
            <c:strRef>
              <c:f>'Ark1'!$D$1</c:f>
              <c:strCache>
                <c:ptCount val="1"/>
                <c:pt idx="0">
                  <c:v>Indgåede registrerede partnerskaber mellem to mænd</c:v>
                </c:pt>
              </c:strCache>
            </c:strRef>
          </c:tx>
          <c:spPr>
            <a:solidFill>
              <a:schemeClr val="accent5">
                <a:lumMod val="50000"/>
              </a:schemeClr>
            </a:solidFill>
          </c:spPr>
          <c:invertIfNegative val="0"/>
          <c:dLbls>
            <c:spPr>
              <a:noFill/>
              <a:ln>
                <a:noFill/>
              </a:ln>
              <a:effectLst/>
            </c:spPr>
            <c:txPr>
              <a:bodyPr/>
              <a:lstStyle/>
              <a:p>
                <a:pPr>
                  <a:defRPr sz="900"/>
                </a:pPr>
                <a:endParaRPr lang="da-DK"/>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'Ark1'!$A$2:$A$6</c:f>
              <c:numCache>
                <c:formatCode>General</c:formatCode>
                <c:ptCount val="5"/>
                <c:pt idx="0">
                  <c:v>2008</c:v>
                </c:pt>
                <c:pt idx="1">
                  <c:v>2009</c:v>
                </c:pt>
                <c:pt idx="2">
                  <c:v>2010</c:v>
                </c:pt>
                <c:pt idx="3">
                  <c:v>2011</c:v>
                </c:pt>
                <c:pt idx="4">
                  <c:v>2012</c:v>
                </c:pt>
              </c:numCache>
            </c:numRef>
          </c:cat>
          <c:val>
            <c:numRef>
              <c:f>'Ark1'!$D$2:$D$6</c:f>
              <c:numCache>
                <c:formatCode>General</c:formatCode>
                <c:ptCount val="5"/>
                <c:pt idx="0">
                  <c:v>187</c:v>
                </c:pt>
                <c:pt idx="1">
                  <c:v>145</c:v>
                </c:pt>
                <c:pt idx="2">
                  <c:v>163</c:v>
                </c:pt>
                <c:pt idx="3">
                  <c:v>124</c:v>
                </c:pt>
                <c:pt idx="4">
                  <c:v>56</c:v>
                </c:pt>
              </c:numCache>
            </c:numRef>
          </c:val>
        </c:ser>
        <c:ser>
          <c:idx val="3"/>
          <c:order val="3"/>
          <c:tx>
            <c:strRef>
              <c:f>'Ark1'!$E$1</c:f>
              <c:strCache>
                <c:ptCount val="1"/>
                <c:pt idx="0">
                  <c:v>Indgåede registrerede partnerskaber mellem to kvinder</c:v>
                </c:pt>
              </c:strCache>
            </c:strRef>
          </c:tx>
          <c:invertIfNegative val="0"/>
          <c:dLbls>
            <c:spPr>
              <a:noFill/>
              <a:ln>
                <a:noFill/>
              </a:ln>
              <a:effectLst/>
            </c:spPr>
            <c:txPr>
              <a:bodyPr/>
              <a:lstStyle/>
              <a:p>
                <a:pPr>
                  <a:defRPr sz="900"/>
                </a:pPr>
                <a:endParaRPr lang="da-DK"/>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'Ark1'!$A$2:$A$6</c:f>
              <c:numCache>
                <c:formatCode>General</c:formatCode>
                <c:ptCount val="5"/>
                <c:pt idx="0">
                  <c:v>2008</c:v>
                </c:pt>
                <c:pt idx="1">
                  <c:v>2009</c:v>
                </c:pt>
                <c:pt idx="2">
                  <c:v>2010</c:v>
                </c:pt>
                <c:pt idx="3">
                  <c:v>2011</c:v>
                </c:pt>
                <c:pt idx="4">
                  <c:v>2012</c:v>
                </c:pt>
              </c:numCache>
            </c:numRef>
          </c:cat>
          <c:val>
            <c:numRef>
              <c:f>'Ark1'!$E$2:$E$6</c:f>
              <c:numCache>
                <c:formatCode>General</c:formatCode>
                <c:ptCount val="5"/>
                <c:pt idx="0">
                  <c:v>254</c:v>
                </c:pt>
                <c:pt idx="1">
                  <c:v>243</c:v>
                </c:pt>
                <c:pt idx="2">
                  <c:v>247</c:v>
                </c:pt>
                <c:pt idx="3">
                  <c:v>222</c:v>
                </c:pt>
                <c:pt idx="4">
                  <c:v>61</c:v>
                </c:pt>
              </c:numCache>
            </c:numRef>
          </c:val>
        </c:ser>
        <c:dLbls>
          <c:showLegendKey val="0"/>
          <c:showVal val="0"/>
          <c:showCatName val="0"/>
          <c:showSerName val="0"/>
          <c:showPercent val="0"/>
          <c:showBubbleSize val="0"/>
        </c:dLbls>
        <c:gapWidth val="150"/>
        <c:axId val="225776384"/>
        <c:axId val="225777920"/>
      </c:barChart>
      <c:catAx>
        <c:axId val="225776384"/>
        <c:scaling>
          <c:orientation val="minMax"/>
        </c:scaling>
        <c:delete val="0"/>
        <c:axPos val="l"/>
        <c:numFmt formatCode="General" sourceLinked="1"/>
        <c:majorTickMark val="out"/>
        <c:minorTickMark val="none"/>
        <c:tickLblPos val="nextTo"/>
        <c:txPr>
          <a:bodyPr/>
          <a:lstStyle/>
          <a:p>
            <a:pPr>
              <a:defRPr sz="900"/>
            </a:pPr>
            <a:endParaRPr lang="da-DK"/>
          </a:p>
        </c:txPr>
        <c:crossAx val="225777920"/>
        <c:crosses val="autoZero"/>
        <c:auto val="1"/>
        <c:lblAlgn val="ctr"/>
        <c:lblOffset val="100"/>
        <c:noMultiLvlLbl val="0"/>
      </c:catAx>
      <c:valAx>
        <c:axId val="225777920"/>
        <c:scaling>
          <c:orientation val="minMax"/>
        </c:scaling>
        <c:delete val="0"/>
        <c:axPos val="b"/>
        <c:majorGridlines/>
        <c:numFmt formatCode="General" sourceLinked="1"/>
        <c:majorTickMark val="out"/>
        <c:minorTickMark val="none"/>
        <c:tickLblPos val="nextTo"/>
        <c:txPr>
          <a:bodyPr/>
          <a:lstStyle/>
          <a:p>
            <a:pPr>
              <a:defRPr sz="900"/>
            </a:pPr>
            <a:endParaRPr lang="da-DK"/>
          </a:p>
        </c:txPr>
        <c:crossAx val="225776384"/>
        <c:crosses val="autoZero"/>
        <c:crossBetween val="between"/>
      </c:valAx>
    </c:plotArea>
    <c:legend>
      <c:legendPos val="r"/>
      <c:layout>
        <c:manualLayout>
          <c:xMode val="edge"/>
          <c:yMode val="edge"/>
          <c:x val="6.8889616460294983E-2"/>
          <c:y val="0.75923008554605043"/>
          <c:w val="0.87475099306922488"/>
          <c:h val="0.17501610932118652"/>
        </c:manualLayout>
      </c:layout>
      <c:overlay val="0"/>
      <c:txPr>
        <a:bodyPr/>
        <a:lstStyle/>
        <a:p>
          <a:pPr>
            <a:defRPr sz="900"/>
          </a:pPr>
          <a:endParaRPr lang="da-DK"/>
        </a:p>
      </c:txPr>
    </c:legend>
    <c:plotVisOnly val="1"/>
    <c:dispBlanksAs val="gap"/>
    <c:showDLblsOverMax val="0"/>
  </c:chart>
  <c:spPr>
    <a:solidFill>
      <a:srgbClr val="F0F9FA"/>
    </a:solidFill>
    <a:ln w="12700">
      <a:solidFill>
        <a:schemeClr val="accent5">
          <a:lumMod val="75000"/>
        </a:schemeClr>
      </a:solidFill>
    </a:ln>
  </c:spPr>
  <c:txPr>
    <a:bodyPr/>
    <a:lstStyle/>
    <a:p>
      <a:pPr>
        <a:defRPr sz="1800"/>
      </a:pPr>
      <a:endParaRPr lang="da-DK"/>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06113106774145"/>
          <c:y val="9.0624999999999997E-2"/>
          <c:w val="0.81918762498611264"/>
          <c:h val="0.71188041338582675"/>
        </c:manualLayout>
      </c:layout>
      <c:lineChart>
        <c:grouping val="standard"/>
        <c:varyColors val="0"/>
        <c:ser>
          <c:idx val="0"/>
          <c:order val="0"/>
          <c:tx>
            <c:strRef>
              <c:f>'Ark1'!$B$1</c:f>
              <c:strCache>
                <c:ptCount val="1"/>
                <c:pt idx="0">
                  <c:v>Skilsmisser</c:v>
                </c:pt>
              </c:strCache>
            </c:strRef>
          </c:tx>
          <c:spPr>
            <a:ln w="57150"/>
          </c:spPr>
          <c:marker>
            <c:symbol val="none"/>
          </c:marker>
          <c:dLbls>
            <c:spPr>
              <a:noFill/>
              <a:ln>
                <a:noFill/>
              </a:ln>
              <a:effectLst/>
            </c:spPr>
            <c:txPr>
              <a:bodyPr/>
              <a:lstStyle/>
              <a:p>
                <a:pPr>
                  <a:defRPr sz="1000"/>
                </a:pPr>
                <a:endParaRPr lang="da-DK"/>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'Ark1'!$A$2:$A$6</c:f>
              <c:numCache>
                <c:formatCode>General</c:formatCode>
                <c:ptCount val="5"/>
                <c:pt idx="0">
                  <c:v>2008</c:v>
                </c:pt>
                <c:pt idx="1">
                  <c:v>2009</c:v>
                </c:pt>
                <c:pt idx="2">
                  <c:v>2010</c:v>
                </c:pt>
                <c:pt idx="3">
                  <c:v>2011</c:v>
                </c:pt>
                <c:pt idx="4">
                  <c:v>2012</c:v>
                </c:pt>
              </c:numCache>
            </c:numRef>
          </c:cat>
          <c:val>
            <c:numRef>
              <c:f>'Ark1'!$B$2:$B$6</c:f>
              <c:numCache>
                <c:formatCode>0.0%</c:formatCode>
                <c:ptCount val="5"/>
                <c:pt idx="0">
                  <c:v>0.41460000000000002</c:v>
                </c:pt>
                <c:pt idx="1">
                  <c:v>0.4163</c:v>
                </c:pt>
                <c:pt idx="2">
                  <c:v>0.4017</c:v>
                </c:pt>
                <c:pt idx="3">
                  <c:v>0.40239999999999998</c:v>
                </c:pt>
                <c:pt idx="4">
                  <c:v>0.42720000000000002</c:v>
                </c:pt>
              </c:numCache>
            </c:numRef>
          </c:val>
          <c:smooth val="0"/>
        </c:ser>
        <c:dLbls>
          <c:showLegendKey val="0"/>
          <c:showVal val="0"/>
          <c:showCatName val="0"/>
          <c:showSerName val="0"/>
          <c:showPercent val="0"/>
          <c:showBubbleSize val="0"/>
        </c:dLbls>
        <c:marker val="1"/>
        <c:smooth val="0"/>
        <c:axId val="225808768"/>
        <c:axId val="225810304"/>
      </c:lineChart>
      <c:catAx>
        <c:axId val="225808768"/>
        <c:scaling>
          <c:orientation val="minMax"/>
        </c:scaling>
        <c:delete val="0"/>
        <c:axPos val="b"/>
        <c:numFmt formatCode="General" sourceLinked="1"/>
        <c:majorTickMark val="out"/>
        <c:minorTickMark val="none"/>
        <c:tickLblPos val="nextTo"/>
        <c:txPr>
          <a:bodyPr/>
          <a:lstStyle/>
          <a:p>
            <a:pPr>
              <a:defRPr sz="900"/>
            </a:pPr>
            <a:endParaRPr lang="da-DK"/>
          </a:p>
        </c:txPr>
        <c:crossAx val="225810304"/>
        <c:crosses val="autoZero"/>
        <c:auto val="1"/>
        <c:lblAlgn val="ctr"/>
        <c:lblOffset val="100"/>
        <c:noMultiLvlLbl val="0"/>
      </c:catAx>
      <c:valAx>
        <c:axId val="225810304"/>
        <c:scaling>
          <c:orientation val="minMax"/>
        </c:scaling>
        <c:delete val="0"/>
        <c:axPos val="l"/>
        <c:majorGridlines/>
        <c:numFmt formatCode="0.0%" sourceLinked="1"/>
        <c:majorTickMark val="out"/>
        <c:minorTickMark val="none"/>
        <c:tickLblPos val="nextTo"/>
        <c:txPr>
          <a:bodyPr/>
          <a:lstStyle/>
          <a:p>
            <a:pPr>
              <a:defRPr sz="900"/>
            </a:pPr>
            <a:endParaRPr lang="da-DK"/>
          </a:p>
        </c:txPr>
        <c:crossAx val="225808768"/>
        <c:crosses val="autoZero"/>
        <c:crossBetween val="between"/>
      </c:valAx>
    </c:plotArea>
    <c:legend>
      <c:legendPos val="r"/>
      <c:layout>
        <c:manualLayout>
          <c:xMode val="edge"/>
          <c:yMode val="edge"/>
          <c:x val="0.42644567270303302"/>
          <c:y val="0.90175762795275582"/>
          <c:w val="0.22794149415497045"/>
          <c:h val="5.2734744094488181E-2"/>
        </c:manualLayout>
      </c:layout>
      <c:overlay val="0"/>
      <c:txPr>
        <a:bodyPr/>
        <a:lstStyle/>
        <a:p>
          <a:pPr>
            <a:defRPr sz="900"/>
          </a:pPr>
          <a:endParaRPr lang="da-DK"/>
        </a:p>
      </c:txPr>
    </c:legend>
    <c:plotVisOnly val="1"/>
    <c:dispBlanksAs val="gap"/>
    <c:showDLblsOverMax val="0"/>
  </c:chart>
  <c:spPr>
    <a:solidFill>
      <a:srgbClr val="F0F9FA"/>
    </a:solidFill>
    <a:ln w="12700">
      <a:solidFill>
        <a:schemeClr val="accent5">
          <a:lumMod val="75000"/>
        </a:schemeClr>
      </a:solidFill>
    </a:ln>
  </c:spPr>
  <c:txPr>
    <a:bodyPr/>
    <a:lstStyle/>
    <a:p>
      <a:pPr>
        <a:defRPr sz="1800"/>
      </a:pPr>
      <a:endParaRPr lang="da-DK"/>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13446957624015"/>
          <c:y val="8.8184646150427731E-2"/>
          <c:w val="0.64764274825565826"/>
          <c:h val="0.71592491707270622"/>
        </c:manualLayout>
      </c:layout>
      <c:barChart>
        <c:barDir val="bar"/>
        <c:grouping val="clustered"/>
        <c:varyColors val="0"/>
        <c:ser>
          <c:idx val="0"/>
          <c:order val="0"/>
          <c:tx>
            <c:strRef>
              <c:f>'Ark1'!$B$1</c:f>
              <c:strCache>
                <c:ptCount val="1"/>
                <c:pt idx="0">
                  <c:v>2012</c:v>
                </c:pt>
              </c:strCache>
            </c:strRef>
          </c:tx>
          <c:invertIfNegative val="0"/>
          <c:cat>
            <c:strRef>
              <c:f>'Ark1'!$A$2:$A$11</c:f>
              <c:strCache>
                <c:ptCount val="10"/>
                <c:pt idx="0">
                  <c:v>46 år eller derover</c:v>
                </c:pt>
                <c:pt idx="1">
                  <c:v>41-45 år</c:v>
                </c:pt>
                <c:pt idx="2">
                  <c:v>36-40 år</c:v>
                </c:pt>
                <c:pt idx="3">
                  <c:v>31-35 år</c:v>
                </c:pt>
                <c:pt idx="4">
                  <c:v>26-30 år</c:v>
                </c:pt>
                <c:pt idx="5">
                  <c:v>21-25 år</c:v>
                </c:pt>
                <c:pt idx="6">
                  <c:v>16-20 år</c:v>
                </c:pt>
                <c:pt idx="7">
                  <c:v>11-15 år</c:v>
                </c:pt>
                <c:pt idx="8">
                  <c:v>6-10 år</c:v>
                </c:pt>
                <c:pt idx="9">
                  <c:v>0-5 år</c:v>
                </c:pt>
              </c:strCache>
            </c:strRef>
          </c:cat>
          <c:val>
            <c:numRef>
              <c:f>'Ark1'!$B$2:$B$11</c:f>
              <c:numCache>
                <c:formatCode>0.0%</c:formatCode>
                <c:ptCount val="10"/>
                <c:pt idx="0">
                  <c:v>5.0926220637850916E-3</c:v>
                </c:pt>
                <c:pt idx="1">
                  <c:v>7.7025908714749508E-3</c:v>
                </c:pt>
                <c:pt idx="2">
                  <c:v>1.0630848558151378E-2</c:v>
                </c:pt>
                <c:pt idx="3">
                  <c:v>1.7314915016869312E-2</c:v>
                </c:pt>
                <c:pt idx="4">
                  <c:v>3.201986122604876E-2</c:v>
                </c:pt>
                <c:pt idx="5">
                  <c:v>7.3079126615316056E-2</c:v>
                </c:pt>
                <c:pt idx="6">
                  <c:v>0.1278248138010058</c:v>
                </c:pt>
                <c:pt idx="7">
                  <c:v>0.17868737666305939</c:v>
                </c:pt>
                <c:pt idx="8">
                  <c:v>0.25450378763765996</c:v>
                </c:pt>
                <c:pt idx="9">
                  <c:v>0.28435928448660003</c:v>
                </c:pt>
              </c:numCache>
            </c:numRef>
          </c:val>
        </c:ser>
        <c:dLbls>
          <c:showLegendKey val="0"/>
          <c:showVal val="0"/>
          <c:showCatName val="0"/>
          <c:showSerName val="0"/>
          <c:showPercent val="0"/>
          <c:showBubbleSize val="0"/>
        </c:dLbls>
        <c:gapWidth val="150"/>
        <c:axId val="226256384"/>
        <c:axId val="226257920"/>
      </c:barChart>
      <c:catAx>
        <c:axId val="226256384"/>
        <c:scaling>
          <c:orientation val="minMax"/>
        </c:scaling>
        <c:delete val="0"/>
        <c:axPos val="l"/>
        <c:numFmt formatCode="General" sourceLinked="0"/>
        <c:majorTickMark val="out"/>
        <c:minorTickMark val="none"/>
        <c:tickLblPos val="nextTo"/>
        <c:txPr>
          <a:bodyPr/>
          <a:lstStyle/>
          <a:p>
            <a:pPr>
              <a:defRPr sz="900"/>
            </a:pPr>
            <a:endParaRPr lang="da-DK"/>
          </a:p>
        </c:txPr>
        <c:crossAx val="226257920"/>
        <c:crosses val="autoZero"/>
        <c:auto val="1"/>
        <c:lblAlgn val="ctr"/>
        <c:lblOffset val="100"/>
        <c:noMultiLvlLbl val="0"/>
      </c:catAx>
      <c:valAx>
        <c:axId val="226257920"/>
        <c:scaling>
          <c:orientation val="minMax"/>
        </c:scaling>
        <c:delete val="0"/>
        <c:axPos val="b"/>
        <c:majorGridlines/>
        <c:numFmt formatCode="0.0%" sourceLinked="1"/>
        <c:majorTickMark val="out"/>
        <c:minorTickMark val="none"/>
        <c:tickLblPos val="nextTo"/>
        <c:txPr>
          <a:bodyPr/>
          <a:lstStyle/>
          <a:p>
            <a:pPr>
              <a:defRPr sz="900"/>
            </a:pPr>
            <a:endParaRPr lang="da-DK"/>
          </a:p>
        </c:txPr>
        <c:crossAx val="226256384"/>
        <c:crosses val="autoZero"/>
        <c:crossBetween val="between"/>
      </c:valAx>
    </c:plotArea>
    <c:legend>
      <c:legendPos val="r"/>
      <c:layout>
        <c:manualLayout>
          <c:xMode val="edge"/>
          <c:yMode val="edge"/>
          <c:x val="0.40909196116256441"/>
          <c:y val="0.9080506431825035"/>
          <c:w val="9.8670047590340593E-2"/>
          <c:h val="5.3147368546351985E-2"/>
        </c:manualLayout>
      </c:layout>
      <c:overlay val="0"/>
      <c:txPr>
        <a:bodyPr/>
        <a:lstStyle/>
        <a:p>
          <a:pPr>
            <a:defRPr sz="900"/>
          </a:pPr>
          <a:endParaRPr lang="da-DK"/>
        </a:p>
      </c:txPr>
    </c:legend>
    <c:plotVisOnly val="1"/>
    <c:dispBlanksAs val="gap"/>
    <c:showDLblsOverMax val="0"/>
  </c:chart>
  <c:spPr>
    <a:solidFill>
      <a:srgbClr val="F0F9FA"/>
    </a:solidFill>
    <a:ln w="12700">
      <a:solidFill>
        <a:schemeClr val="accent5">
          <a:lumMod val="75000"/>
        </a:schemeClr>
      </a:solidFill>
    </a:ln>
  </c:spPr>
  <c:txPr>
    <a:bodyPr/>
    <a:lstStyle/>
    <a:p>
      <a:pPr>
        <a:defRPr sz="1800"/>
      </a:pPr>
      <a:endParaRPr lang="da-DK"/>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7625" y="0"/>
            <a:ext cx="2951163" cy="496888"/>
          </a:xfrm>
          <a:prstGeom prst="rect">
            <a:avLst/>
          </a:prstGeom>
        </p:spPr>
        <p:txBody>
          <a:bodyPr vert="horz" lIns="91440" tIns="45720" rIns="91440" bIns="45720" rtlCol="0"/>
          <a:lstStyle>
            <a:lvl1pPr algn="r">
              <a:defRPr sz="1200"/>
            </a:lvl1pPr>
          </a:lstStyle>
          <a:p>
            <a:fld id="{111D9872-6ADC-407F-BF1E-3E8D3FAFABFA}" type="datetimeFigureOut">
              <a:rPr lang="da-DK" smtClean="0"/>
              <a:t>30-01-2014</a:t>
            </a:fld>
            <a:endParaRPr lang="da-DK"/>
          </a:p>
        </p:txBody>
      </p:sp>
      <p:sp>
        <p:nvSpPr>
          <p:cNvPr id="4" name="Pladsholder til diasbillede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1038" y="4722813"/>
            <a:ext cx="5448300" cy="4473575"/>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44038"/>
            <a:ext cx="2951163" cy="496887"/>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7625" y="9444038"/>
            <a:ext cx="2951163" cy="496887"/>
          </a:xfrm>
          <a:prstGeom prst="rect">
            <a:avLst/>
          </a:prstGeom>
        </p:spPr>
        <p:txBody>
          <a:bodyPr vert="horz" lIns="91440" tIns="45720" rIns="91440" bIns="45720" rtlCol="0" anchor="b"/>
          <a:lstStyle>
            <a:lvl1pPr algn="r">
              <a:defRPr sz="1200"/>
            </a:lvl1pPr>
          </a:lstStyle>
          <a:p>
            <a:fld id="{5F1130FF-1D51-4A29-8139-175B56001E17}" type="slidenum">
              <a:rPr lang="da-DK" smtClean="0"/>
              <a:t>‹nr.›</a:t>
            </a:fld>
            <a:endParaRPr lang="da-DK"/>
          </a:p>
        </p:txBody>
      </p:sp>
    </p:spTree>
    <p:extLst>
      <p:ext uri="{BB962C8B-B14F-4D97-AF65-F5344CB8AC3E}">
        <p14:creationId xmlns:p14="http://schemas.microsoft.com/office/powerpoint/2010/main" val="2236259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5F1130FF-1D51-4A29-8139-175B56001E17}" type="slidenum">
              <a:rPr lang="da-DK" smtClean="0"/>
              <a:t>5</a:t>
            </a:fld>
            <a:endParaRPr lang="da-DK"/>
          </a:p>
        </p:txBody>
      </p:sp>
    </p:spTree>
    <p:extLst>
      <p:ext uri="{BB962C8B-B14F-4D97-AF65-F5344CB8AC3E}">
        <p14:creationId xmlns:p14="http://schemas.microsoft.com/office/powerpoint/2010/main" val="3358678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89F292E7-3D1C-4DD9-8723-01D4FD6D5948}" type="datetimeFigureOut">
              <a:rPr lang="da-DK" smtClean="0"/>
              <a:t>30-01-2014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2316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9F292E7-3D1C-4DD9-8723-01D4FD6D5948}" type="datetimeFigureOut">
              <a:rPr lang="da-DK" smtClean="0"/>
              <a:t>30-01-2014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858905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9F292E7-3D1C-4DD9-8723-01D4FD6D5948}" type="datetimeFigureOut">
              <a:rPr lang="da-DK" smtClean="0"/>
              <a:t>30-01-2014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3817573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9F292E7-3D1C-4DD9-8723-01D4FD6D5948}" type="datetimeFigureOut">
              <a:rPr lang="da-DK" smtClean="0"/>
              <a:t>30-01-2014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978194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89F292E7-3D1C-4DD9-8723-01D4FD6D5948}" type="datetimeFigureOut">
              <a:rPr lang="da-DK" smtClean="0"/>
              <a:t>30-01-2014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57246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89F292E7-3D1C-4DD9-8723-01D4FD6D5948}" type="datetimeFigureOut">
              <a:rPr lang="da-DK" smtClean="0"/>
              <a:t>30-01-2014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1368263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89F292E7-3D1C-4DD9-8723-01D4FD6D5948}" type="datetimeFigureOut">
              <a:rPr lang="da-DK" smtClean="0"/>
              <a:t>30-01-2014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1222510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89F292E7-3D1C-4DD9-8723-01D4FD6D5948}" type="datetimeFigureOut">
              <a:rPr lang="da-DK" smtClean="0"/>
              <a:t>30-01-2014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290348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9F292E7-3D1C-4DD9-8723-01D4FD6D5948}" type="datetimeFigureOut">
              <a:rPr lang="da-DK" smtClean="0"/>
              <a:t>30-01-2014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392944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89F292E7-3D1C-4DD9-8723-01D4FD6D5948}" type="datetimeFigureOut">
              <a:rPr lang="da-DK" smtClean="0"/>
              <a:t>30-01-2014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3896279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89F292E7-3D1C-4DD9-8723-01D4FD6D5948}" type="datetimeFigureOut">
              <a:rPr lang="da-DK" smtClean="0"/>
              <a:t>30-01-2014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5A35166-5045-4AB0-8593-5324DFD7D3AB}" type="slidenum">
              <a:rPr lang="da-DK" smtClean="0"/>
              <a:t>‹nr.›</a:t>
            </a:fld>
            <a:endParaRPr lang="da-DK"/>
          </a:p>
        </p:txBody>
      </p:sp>
    </p:spTree>
    <p:extLst>
      <p:ext uri="{BB962C8B-B14F-4D97-AF65-F5344CB8AC3E}">
        <p14:creationId xmlns:p14="http://schemas.microsoft.com/office/powerpoint/2010/main" val="354025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292E7-3D1C-4DD9-8723-01D4FD6D5948}" type="datetimeFigureOut">
              <a:rPr lang="da-DK" smtClean="0"/>
              <a:t>30-01-2014</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35166-5045-4AB0-8593-5324DFD7D3AB}" type="slidenum">
              <a:rPr lang="da-DK" smtClean="0"/>
              <a:t>‹nr.›</a:t>
            </a:fld>
            <a:endParaRPr lang="da-DK"/>
          </a:p>
        </p:txBody>
      </p:sp>
    </p:spTree>
    <p:extLst>
      <p:ext uri="{BB962C8B-B14F-4D97-AF65-F5344CB8AC3E}">
        <p14:creationId xmlns:p14="http://schemas.microsoft.com/office/powerpoint/2010/main" val="1278255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dst.dk/da/Statistik/emner/vielser-og-skilsmisser/skilsmisser.aspx" TargetMode="External"/><Relationship Id="rId2" Type="http://schemas.openxmlformats.org/officeDocument/2006/relationships/hyperlink" Target="http://www.statistikbanken.d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51520" y="260648"/>
            <a:ext cx="8640960" cy="6336704"/>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313" name="Titel 1"/>
          <p:cNvSpPr>
            <a:spLocks noGrp="1"/>
          </p:cNvSpPr>
          <p:nvPr>
            <p:ph type="ctrTitle"/>
          </p:nvPr>
        </p:nvSpPr>
        <p:spPr>
          <a:xfrm>
            <a:off x="611560" y="1340768"/>
            <a:ext cx="7920880" cy="4032447"/>
          </a:xfrm>
        </p:spPr>
        <p:txBody>
          <a:bodyPr>
            <a:normAutofit/>
          </a:bodyPr>
          <a:lstStyle/>
          <a:p>
            <a:pPr eaLnBrk="1" hangingPunct="1"/>
            <a:r>
              <a:rPr lang="da-DK" sz="4800" b="1" dirty="0" smtClean="0">
                <a:solidFill>
                  <a:schemeClr val="bg1"/>
                </a:solidFill>
              </a:rPr>
              <a:t>Tal på familieområdet</a:t>
            </a:r>
          </a:p>
        </p:txBody>
      </p:sp>
    </p:spTree>
    <p:extLst>
      <p:ext uri="{BB962C8B-B14F-4D97-AF65-F5344CB8AC3E}">
        <p14:creationId xmlns:p14="http://schemas.microsoft.com/office/powerpoint/2010/main" val="4099877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97" name="Group 61"/>
          <p:cNvGraphicFramePr>
            <a:graphicFrameLocks noGrp="1"/>
          </p:cNvGraphicFramePr>
          <p:nvPr>
            <p:extLst>
              <p:ext uri="{D42A27DB-BD31-4B8C-83A1-F6EECF244321}">
                <p14:modId xmlns:p14="http://schemas.microsoft.com/office/powerpoint/2010/main" val="1457816546"/>
              </p:ext>
            </p:extLst>
          </p:nvPr>
        </p:nvGraphicFramePr>
        <p:xfrm>
          <a:off x="179512" y="548680"/>
          <a:ext cx="8784976" cy="432262"/>
        </p:xfrm>
        <a:graphic>
          <a:graphicData uri="http://schemas.openxmlformats.org/drawingml/2006/table">
            <a:tbl>
              <a:tblPr/>
              <a:tblGrid>
                <a:gridCol w="8784976"/>
              </a:tblGrid>
              <a:tr h="432262">
                <a:tc>
                  <a:txBody>
                    <a:bodyPr/>
                    <a:lstStyle/>
                    <a:p>
                      <a:r>
                        <a:rPr lang="da-DK" sz="1800" kern="1200" dirty="0" smtClean="0">
                          <a:solidFill>
                            <a:schemeClr val="bg1"/>
                          </a:solidFill>
                          <a:effectLst/>
                          <a:latin typeface="+mn-lt"/>
                          <a:ea typeface="+mn-ea"/>
                          <a:cs typeface="+mn-cs"/>
                        </a:rPr>
                        <a:t>Generel introduktion til tal på familieområdet</a:t>
                      </a:r>
                      <a:endParaRPr lang="da-DK" sz="1800" kern="1200" dirty="0">
                        <a:solidFill>
                          <a:schemeClr val="bg1"/>
                        </a:solidFill>
                        <a:effectLst/>
                        <a:latin typeface="+mn-lt"/>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bl>
          </a:graphicData>
        </a:graphic>
      </p:graphicFrame>
      <p:sp>
        <p:nvSpPr>
          <p:cNvPr id="5" name="Pladsholder til indhold 4"/>
          <p:cNvSpPr>
            <a:spLocks noGrp="1"/>
          </p:cNvSpPr>
          <p:nvPr>
            <p:ph idx="1"/>
          </p:nvPr>
        </p:nvSpPr>
        <p:spPr>
          <a:xfrm>
            <a:off x="467544" y="1268760"/>
            <a:ext cx="8229600" cy="4248472"/>
          </a:xfrm>
        </p:spPr>
        <p:txBody>
          <a:bodyPr>
            <a:normAutofit fontScale="47500" lnSpcReduction="20000"/>
          </a:bodyPr>
          <a:lstStyle/>
          <a:p>
            <a:pPr marL="0" indent="0">
              <a:buNone/>
            </a:pPr>
            <a:r>
              <a:rPr lang="da-DK" dirty="0"/>
              <a:t>Dokumentet indeholder statistik på følgende områder:</a:t>
            </a:r>
          </a:p>
          <a:p>
            <a:pPr marL="914400" lvl="1" indent="-514350">
              <a:buFont typeface="+mj-lt"/>
              <a:buAutoNum type="arabicPeriod"/>
            </a:pPr>
            <a:r>
              <a:rPr lang="da-DK" dirty="0" smtClean="0"/>
              <a:t>Adoptioner</a:t>
            </a:r>
          </a:p>
          <a:p>
            <a:pPr marL="914400" lvl="1" indent="-514350">
              <a:buFont typeface="+mj-lt"/>
              <a:buAutoNum type="arabicPeriod"/>
            </a:pPr>
            <a:r>
              <a:rPr lang="da-DK" dirty="0" smtClean="0"/>
              <a:t>Familieskift </a:t>
            </a:r>
            <a:r>
              <a:rPr lang="da-DK"/>
              <a:t>og </a:t>
            </a:r>
            <a:r>
              <a:rPr lang="da-DK" smtClean="0"/>
              <a:t>familietyper</a:t>
            </a:r>
            <a:endParaRPr lang="da-DK" dirty="0" smtClean="0"/>
          </a:p>
          <a:p>
            <a:pPr marL="914400" lvl="1" indent="-514350">
              <a:buFont typeface="+mj-lt"/>
              <a:buAutoNum type="arabicPeriod"/>
            </a:pPr>
            <a:r>
              <a:rPr lang="da-DK" dirty="0" smtClean="0"/>
              <a:t>Vielser </a:t>
            </a:r>
            <a:r>
              <a:rPr lang="da-DK" dirty="0"/>
              <a:t>og registrerede </a:t>
            </a:r>
            <a:r>
              <a:rPr lang="da-DK" dirty="0" smtClean="0"/>
              <a:t>partnerskaber</a:t>
            </a:r>
          </a:p>
          <a:p>
            <a:pPr marL="914400" lvl="1" indent="-514350">
              <a:buFont typeface="+mj-lt"/>
              <a:buAutoNum type="arabicPeriod"/>
            </a:pPr>
            <a:r>
              <a:rPr lang="da-DK" dirty="0" smtClean="0"/>
              <a:t>Skilsmisser</a:t>
            </a:r>
          </a:p>
          <a:p>
            <a:pPr marL="400050" lvl="1" indent="0">
              <a:buNone/>
            </a:pPr>
            <a:endParaRPr lang="da-DK" dirty="0"/>
          </a:p>
          <a:p>
            <a:pPr marL="0" indent="0">
              <a:buNone/>
            </a:pPr>
            <a:r>
              <a:rPr lang="da-DK" sz="2900" dirty="0"/>
              <a:t>Nøgletal 1 om adoptioner viser udviklingen i antal internationale og nationale adoptioner, som bliver indsamlet af AC Børnehjælp, </a:t>
            </a:r>
            <a:r>
              <a:rPr lang="da-DK" sz="2900" dirty="0" err="1"/>
              <a:t>DanAdopt</a:t>
            </a:r>
            <a:r>
              <a:rPr lang="da-DK" sz="2900" dirty="0"/>
              <a:t> og Adaptionsnævnet.</a:t>
            </a:r>
          </a:p>
          <a:p>
            <a:pPr marL="0" indent="0">
              <a:buNone/>
            </a:pPr>
            <a:endParaRPr lang="da-DK" sz="2900" dirty="0" smtClean="0"/>
          </a:p>
          <a:p>
            <a:pPr marL="0" indent="0">
              <a:buNone/>
            </a:pPr>
            <a:r>
              <a:rPr lang="da-DK" sz="2900" dirty="0" smtClean="0"/>
              <a:t>Nøgletal </a:t>
            </a:r>
            <a:r>
              <a:rPr lang="da-DK" sz="2900" dirty="0"/>
              <a:t>2 om familieskift og </a:t>
            </a:r>
            <a:r>
              <a:rPr lang="da-DK" sz="2900" dirty="0" smtClean="0"/>
              <a:t>familietype </a:t>
            </a:r>
            <a:r>
              <a:rPr lang="da-DK" sz="2900" dirty="0"/>
              <a:t>viser </a:t>
            </a:r>
            <a:r>
              <a:rPr lang="da-DK" sz="2900" dirty="0" smtClean="0"/>
              <a:t>andel børn (0-16-årige), der har oplevet familieskift i det seneste år og hjemmeboende </a:t>
            </a:r>
            <a:r>
              <a:rPr lang="da-DK" sz="2900" dirty="0"/>
              <a:t>børn (</a:t>
            </a:r>
            <a:r>
              <a:rPr lang="da-DK" sz="2900" dirty="0" smtClean="0"/>
              <a:t>0-17-årige) fordelt på familietype. </a:t>
            </a:r>
            <a:r>
              <a:rPr lang="da-DK" sz="2900" dirty="0"/>
              <a:t>Disse tal bliver indsamlet af Danmarks Statistik i </a:t>
            </a:r>
            <a:r>
              <a:rPr lang="da-DK" sz="2900" dirty="0" smtClean="0"/>
              <a:t>tabellerne BRN11 og </a:t>
            </a:r>
            <a:r>
              <a:rPr lang="da-DK" sz="2900" dirty="0"/>
              <a:t>BRN15 på </a:t>
            </a:r>
            <a:r>
              <a:rPr lang="da-DK" sz="2900" u="sng" dirty="0">
                <a:hlinkClick r:id="rId2"/>
              </a:rPr>
              <a:t>www.statistikbanken.dk</a:t>
            </a:r>
            <a:r>
              <a:rPr lang="da-DK" sz="2900" dirty="0"/>
              <a:t>.</a:t>
            </a:r>
          </a:p>
          <a:p>
            <a:pPr marL="0" indent="0">
              <a:buNone/>
            </a:pPr>
            <a:endParaRPr lang="da-DK" sz="2900" dirty="0" smtClean="0"/>
          </a:p>
          <a:p>
            <a:pPr marL="0" indent="0">
              <a:buNone/>
            </a:pPr>
            <a:r>
              <a:rPr lang="da-DK" sz="2900" dirty="0" smtClean="0"/>
              <a:t>Nøgletal </a:t>
            </a:r>
            <a:r>
              <a:rPr lang="da-DK" sz="2900" dirty="0"/>
              <a:t>3 omkring vielser og registrerede partnerskaber viser fordelingen i antal vielser mellem en mand og </a:t>
            </a:r>
            <a:r>
              <a:rPr lang="da-DK" sz="2900" dirty="0" smtClean="0"/>
              <a:t>kvinde </a:t>
            </a:r>
            <a:r>
              <a:rPr lang="da-DK" sz="2900" dirty="0"/>
              <a:t>samt registrerede </a:t>
            </a:r>
            <a:r>
              <a:rPr lang="da-DK" sz="2900" dirty="0" smtClean="0"/>
              <a:t>partnerskaber/vielser </a:t>
            </a:r>
            <a:r>
              <a:rPr lang="da-DK" sz="2900" dirty="0"/>
              <a:t>(fra 2012) mellem 2 kvinder eller 2 mænd. Disse tal bliver indsamlet af Danmarks Statistik i tabellen VIE7 på </a:t>
            </a:r>
            <a:r>
              <a:rPr lang="da-DK" sz="2900" u="sng" dirty="0">
                <a:hlinkClick r:id="rId2"/>
              </a:rPr>
              <a:t>www.statistikbanken.dk</a:t>
            </a:r>
            <a:r>
              <a:rPr lang="da-DK" sz="2900" dirty="0"/>
              <a:t>.</a:t>
            </a:r>
          </a:p>
          <a:p>
            <a:pPr marL="0" indent="0">
              <a:buNone/>
            </a:pPr>
            <a:endParaRPr lang="da-DK" sz="2900" dirty="0" smtClean="0"/>
          </a:p>
          <a:p>
            <a:pPr marL="0" indent="0">
              <a:buNone/>
            </a:pPr>
            <a:r>
              <a:rPr lang="da-DK" sz="2900" dirty="0" smtClean="0"/>
              <a:t>Nøgletal </a:t>
            </a:r>
            <a:r>
              <a:rPr lang="da-DK" sz="2900" dirty="0"/>
              <a:t>4 om skilsmisser viser udviklingen andelen af antal ægteskaber, som ender i skilsmisser samt antal skilsmisser i 2012 fordelt på ægteskabets længde. Disse tal bliver indsamlet af Danmarks Statistik i tabellen SKI107 på </a:t>
            </a:r>
            <a:r>
              <a:rPr lang="da-DK" sz="2900" u="sng" dirty="0">
                <a:hlinkClick r:id="rId2"/>
              </a:rPr>
              <a:t>www.statistikbanken.dk</a:t>
            </a:r>
            <a:r>
              <a:rPr lang="da-DK" sz="2900" dirty="0"/>
              <a:t> og </a:t>
            </a:r>
            <a:r>
              <a:rPr lang="da-DK" sz="2900" u="sng" dirty="0">
                <a:hlinkClick r:id="rId3"/>
              </a:rPr>
              <a:t>http://www.dst.dk/da/Statistik/emner/vielser-og-skilsmisser/skilsmisser.aspx</a:t>
            </a:r>
            <a:r>
              <a:rPr lang="da-DK" sz="2900" dirty="0"/>
              <a:t>.</a:t>
            </a:r>
          </a:p>
          <a:p>
            <a:pPr marL="0" indent="0">
              <a:buNone/>
            </a:pPr>
            <a:endParaRPr lang="da-DK" dirty="0"/>
          </a:p>
        </p:txBody>
      </p:sp>
    </p:spTree>
    <p:extLst>
      <p:ext uri="{BB962C8B-B14F-4D97-AF65-F5344CB8AC3E}">
        <p14:creationId xmlns:p14="http://schemas.microsoft.com/office/powerpoint/2010/main" val="3424528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98" name="Group 62"/>
          <p:cNvGraphicFramePr>
            <a:graphicFrameLocks noGrp="1"/>
          </p:cNvGraphicFramePr>
          <p:nvPr>
            <p:extLst>
              <p:ext uri="{D42A27DB-BD31-4B8C-83A1-F6EECF244321}">
                <p14:modId xmlns:p14="http://schemas.microsoft.com/office/powerpoint/2010/main" val="205434703"/>
              </p:ext>
            </p:extLst>
          </p:nvPr>
        </p:nvGraphicFramePr>
        <p:xfrm>
          <a:off x="179512" y="764704"/>
          <a:ext cx="8784975" cy="5592055"/>
        </p:xfrm>
        <a:graphic>
          <a:graphicData uri="http://schemas.openxmlformats.org/drawingml/2006/table">
            <a:tbl>
              <a:tblPr/>
              <a:tblGrid>
                <a:gridCol w="2372788"/>
                <a:gridCol w="837163"/>
                <a:gridCol w="841859"/>
                <a:gridCol w="916742"/>
                <a:gridCol w="936104"/>
                <a:gridCol w="2880319"/>
              </a:tblGrid>
              <a:tr h="410455">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800" b="1" i="0" u="none" strike="noStrike" cap="none" normalizeH="0" baseline="0" dirty="0" smtClean="0">
                          <a:ln>
                            <a:noFill/>
                          </a:ln>
                          <a:solidFill>
                            <a:srgbClr val="FFFFFF"/>
                          </a:solidFill>
                          <a:effectLst/>
                          <a:latin typeface="Calibri" pitchFamily="34" charset="0"/>
                        </a:rPr>
                        <a:t>Familier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r>
              <a:tr h="4495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200" b="0" i="0" u="none" strike="noStrike" cap="none" normalizeH="0" baseline="0" dirty="0" smtClean="0">
                        <a:ln>
                          <a:noFill/>
                        </a:ln>
                        <a:solidFill>
                          <a:schemeClr val="bg1"/>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da-DK" sz="1200" b="1" i="0" u="none" strike="noStrike" cap="none" normalizeH="0" baseline="0" smtClean="0">
                          <a:ln>
                            <a:noFill/>
                          </a:ln>
                          <a:solidFill>
                            <a:schemeClr val="bg1"/>
                          </a:solidFill>
                          <a:effectLst/>
                          <a:latin typeface="Calibri" pitchFamily="34" charset="0"/>
                        </a:rPr>
                        <a:t>2010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da-DK" sz="1200" b="1" i="0" u="none" strike="noStrike" cap="none" normalizeH="0" baseline="0" dirty="0" smtClean="0">
                          <a:ln>
                            <a:noFill/>
                          </a:ln>
                          <a:solidFill>
                            <a:schemeClr val="bg1"/>
                          </a:solidFill>
                          <a:effectLst/>
                          <a:latin typeface="Calibri" pitchFamily="34" charset="0"/>
                        </a:rPr>
                        <a:t>2011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da-DK" sz="1200" b="1" i="0" u="none" strike="noStrike" cap="none" normalizeH="0" baseline="0" dirty="0" smtClean="0">
                          <a:ln>
                            <a:noFill/>
                          </a:ln>
                          <a:solidFill>
                            <a:schemeClr val="bg1"/>
                          </a:solidFill>
                          <a:effectLst/>
                          <a:latin typeface="Calibri" pitchFamily="34" charset="0"/>
                        </a:rPr>
                        <a:t>2012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da-DK" sz="1200" b="1" i="0" u="none" strike="noStrike" cap="none" normalizeH="0" baseline="0" dirty="0" smtClean="0">
                          <a:ln>
                            <a:noFill/>
                          </a:ln>
                          <a:solidFill>
                            <a:schemeClr val="bg1"/>
                          </a:solidFill>
                          <a:effectLst/>
                          <a:latin typeface="Calibri" pitchFamily="34" charset="0"/>
                        </a:rPr>
                        <a:t>2013</a:t>
                      </a:r>
                    </a:p>
                    <a:p>
                      <a:pPr marL="0" marR="0" lvl="0" indent="0" algn="r" defTabSz="914400" rtl="0" eaLnBrk="1" fontAlgn="base" latinLnBrk="0" hangingPunct="1">
                        <a:lnSpc>
                          <a:spcPct val="100000"/>
                        </a:lnSpc>
                        <a:spcBef>
                          <a:spcPct val="0"/>
                        </a:spcBef>
                        <a:spcAft>
                          <a:spcPct val="0"/>
                        </a:spcAft>
                        <a:buClrTx/>
                        <a:buSzTx/>
                        <a:buFontTx/>
                        <a:buNone/>
                        <a:tabLst/>
                      </a:pPr>
                      <a:r>
                        <a:rPr kumimoji="0" lang="da-DK" sz="1200" b="1" i="0" u="none" strike="noStrike" cap="none" normalizeH="0" baseline="0" dirty="0" smtClean="0">
                          <a:ln>
                            <a:noFill/>
                          </a:ln>
                          <a:solidFill>
                            <a:schemeClr val="bg1"/>
                          </a:solidFill>
                          <a:effectLst/>
                          <a:latin typeface="Calibri" pitchFamily="34" charset="0"/>
                        </a:rPr>
                        <a:t> (1. januar)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200" b="1" i="0" u="none" strike="noStrike" cap="none" normalizeH="0" baseline="0" dirty="0" smtClean="0">
                          <a:ln>
                            <a:noFill/>
                          </a:ln>
                          <a:solidFill>
                            <a:schemeClr val="bg1"/>
                          </a:solidFill>
                          <a:effectLst/>
                          <a:latin typeface="Calibri" pitchFamily="34" charset="0"/>
                        </a:rPr>
                        <a:t>Opsummering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r>
              <a:tr h="5844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normalizeH="0" baseline="0" dirty="0" smtClean="0">
                          <a:ln>
                            <a:noFill/>
                          </a:ln>
                          <a:solidFill>
                            <a:schemeClr val="bg1"/>
                          </a:solidFill>
                          <a:effectLst/>
                          <a:latin typeface="Calibri" pitchFamily="34" charset="0"/>
                          <a:ea typeface="+mn-ea"/>
                          <a:cs typeface="+mn-cs"/>
                        </a:rPr>
                        <a:t>1. Antal adoptioner </a:t>
                      </a:r>
                    </a:p>
                    <a:p>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normalizeH="0" baseline="0" dirty="0" smtClean="0">
                          <a:ln>
                            <a:noFill/>
                          </a:ln>
                          <a:solidFill>
                            <a:schemeClr val="bg1"/>
                          </a:solidFill>
                          <a:effectLst/>
                          <a:latin typeface="Calibri" pitchFamily="34" charset="0"/>
                          <a:ea typeface="+mn-ea"/>
                          <a:cs typeface="+mn-cs"/>
                        </a:rPr>
                        <a:t>438</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normalizeH="0" baseline="0" dirty="0" smtClean="0">
                          <a:ln>
                            <a:noFill/>
                          </a:ln>
                          <a:solidFill>
                            <a:schemeClr val="bg1"/>
                          </a:solidFill>
                          <a:effectLst/>
                          <a:latin typeface="Calibri" pitchFamily="34" charset="0"/>
                          <a:ea typeface="+mn-ea"/>
                          <a:cs typeface="+mn-cs"/>
                        </a:rPr>
                        <a:t>353</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233</a:t>
                      </a:r>
                    </a:p>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normalizeH="0" baseline="0" dirty="0" smtClean="0">
                          <a:ln>
                            <a:noFill/>
                          </a:ln>
                          <a:solidFill>
                            <a:schemeClr val="bg1"/>
                          </a:solidFill>
                          <a:effectLst/>
                          <a:latin typeface="Calibri" pitchFamily="34" charset="0"/>
                          <a:ea typeface="+mn-ea"/>
                          <a:cs typeface="+mn-cs"/>
                        </a:rPr>
                        <a:t>Antallet af adoptioner er faldet siden 2009, svarende til et fald i perioden fra 2009 til 2012 på 275 børn eller 54 pct.</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r>
              <a:tr h="10789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normalizeH="0" baseline="0" dirty="0" smtClean="0">
                          <a:ln>
                            <a:noFill/>
                          </a:ln>
                          <a:solidFill>
                            <a:schemeClr val="bg1"/>
                          </a:solidFill>
                          <a:effectLst/>
                          <a:latin typeface="Calibri" pitchFamily="34" charset="0"/>
                          <a:ea typeface="+mn-ea"/>
                          <a:cs typeface="+mn-cs"/>
                        </a:rPr>
                        <a:t>2. Familieskift og familietype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kumimoji="0" lang="da-DK" sz="1100" b="0" i="0" u="none" strike="noStrike" kern="1200" cap="none" normalizeH="0" baseline="0" dirty="0" smtClean="0">
                          <a:ln>
                            <a:noFill/>
                          </a:ln>
                          <a:solidFill>
                            <a:schemeClr val="bg1"/>
                          </a:solidFill>
                          <a:effectLst/>
                          <a:latin typeface="Calibri" pitchFamily="34" charset="0"/>
                          <a:ea typeface="+mn-ea"/>
                          <a:cs typeface="+mn-cs"/>
                        </a:rPr>
                        <a:t>Andel børn, der har oplevet familieskift sidste år</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kumimoji="0" lang="da-DK" sz="1100" b="0" i="0" u="none" strike="noStrike" kern="1200" cap="none" normalizeH="0" baseline="0" dirty="0" smtClean="0">
                          <a:ln>
                            <a:noFill/>
                          </a:ln>
                          <a:solidFill>
                            <a:schemeClr val="bg1"/>
                          </a:solidFill>
                          <a:effectLst/>
                          <a:latin typeface="Calibri" pitchFamily="34" charset="0"/>
                          <a:ea typeface="+mn-ea"/>
                          <a:cs typeface="+mn-cs"/>
                        </a:rPr>
                        <a:t>Andel hjemmeboende børn, der bor sammen med både deres far og mor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6,4 %</a:t>
                      </a:r>
                    </a:p>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73,2 %</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6,4 %</a:t>
                      </a:r>
                    </a:p>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73, 1 %</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6,3 %</a:t>
                      </a:r>
                    </a:p>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73,0 %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6,3 %</a:t>
                      </a:r>
                    </a:p>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72,9 %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indent="0">
                        <a:buNone/>
                      </a:pPr>
                      <a:r>
                        <a:rPr kumimoji="0" lang="da-DK" sz="1100" b="0" i="0" u="none" strike="noStrike" kern="1200" cap="none" normalizeH="0" baseline="0" dirty="0" smtClean="0">
                          <a:ln>
                            <a:noFill/>
                          </a:ln>
                          <a:solidFill>
                            <a:schemeClr val="bg1"/>
                          </a:solidFill>
                          <a:effectLst/>
                          <a:latin typeface="Calibri" pitchFamily="34" charset="0"/>
                          <a:ea typeface="+mn-ea"/>
                          <a:cs typeface="+mn-cs"/>
                        </a:rPr>
                        <a:t>I januar 2013 boede 72,9 pct. af alle 0-17-årige hjemmeboende børn sammen med begge deres forældre. </a:t>
                      </a:r>
                    </a:p>
                    <a:p>
                      <a:pPr marL="0" indent="0">
                        <a:buNone/>
                      </a:pPr>
                      <a:r>
                        <a:rPr kumimoji="0" lang="da-DK" sz="1100" b="0" i="0" u="none" strike="noStrike" kern="1200" cap="none" normalizeH="0" baseline="0" dirty="0" smtClean="0">
                          <a:ln>
                            <a:noFill/>
                          </a:ln>
                          <a:solidFill>
                            <a:schemeClr val="bg1"/>
                          </a:solidFill>
                          <a:effectLst/>
                          <a:latin typeface="Calibri" pitchFamily="34" charset="0"/>
                          <a:ea typeface="+mn-ea"/>
                          <a:cs typeface="+mn-cs"/>
                        </a:rPr>
                        <a:t>Samtidig havde 6,3 pct. af alle 0-16-årige oplevet et familieskift det seneste år. </a:t>
                      </a:r>
                    </a:p>
                    <a:p>
                      <a:pPr marL="0" indent="0">
                        <a:buNone/>
                      </a:pPr>
                      <a:r>
                        <a:rPr kumimoji="0" lang="da-DK" sz="1100" b="0" i="0" u="none" strike="noStrike" kern="1200" cap="none" normalizeH="0" baseline="0" dirty="0" smtClean="0">
                          <a:ln>
                            <a:noFill/>
                          </a:ln>
                          <a:solidFill>
                            <a:schemeClr val="bg1"/>
                          </a:solidFill>
                          <a:effectLst/>
                          <a:latin typeface="Calibri" pitchFamily="34" charset="0"/>
                          <a:ea typeface="+mn-ea"/>
                          <a:cs typeface="+mn-cs"/>
                        </a:rPr>
                        <a:t>Der er ingen betydelig udvikling i disse to indikatorer.</a:t>
                      </a:r>
                    </a:p>
                    <a:p>
                      <a:pPr marL="0" indent="0">
                        <a:buNone/>
                      </a:pP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r>
              <a:tr h="749300">
                <a:tc>
                  <a:txBody>
                    <a:bodyPr/>
                    <a:lstStyle/>
                    <a:p>
                      <a:r>
                        <a:rPr kumimoji="0" lang="da-DK" sz="1100" b="0" i="0" u="none" strike="noStrike" kern="1200" cap="none" normalizeH="0" baseline="0" dirty="0" smtClean="0">
                          <a:ln>
                            <a:noFill/>
                          </a:ln>
                          <a:solidFill>
                            <a:schemeClr val="bg1"/>
                          </a:solidFill>
                          <a:effectLst/>
                          <a:latin typeface="Calibri" pitchFamily="34" charset="0"/>
                          <a:ea typeface="+mn-ea"/>
                          <a:cs typeface="+mn-cs"/>
                        </a:rPr>
                        <a:t>3. Vielser og registrerede partnerskaber</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31.359</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27.544</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28.620</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100" b="0" i="0" u="none" strike="noStrike" kern="1200" cap="none" normalizeH="0" baseline="0" dirty="0" smtClean="0">
                          <a:ln>
                            <a:noFill/>
                          </a:ln>
                          <a:solidFill>
                            <a:schemeClr val="bg1"/>
                          </a:solidFill>
                          <a:effectLst/>
                          <a:latin typeface="Calibri" pitchFamily="34" charset="0"/>
                          <a:ea typeface="+mn-ea"/>
                          <a:cs typeface="+mn-cs"/>
                        </a:rPr>
                        <a:t>I 2012 blev 28.620 par gift eller indgik registreret partnerskab. Der har været en faldende tendens i perioden 2008-2011, men dog en lille stigning fra 2011 til 2012.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100" b="0" i="0" u="none" strike="noStrike" kern="1200" cap="none" normalizeH="0" baseline="0" dirty="0" smtClean="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r>
              <a:tr h="1022287">
                <a:tc>
                  <a:txBody>
                    <a:bodyPr/>
                    <a:lstStyle/>
                    <a:p>
                      <a:r>
                        <a:rPr kumimoji="0" lang="da-DK" sz="1100" b="0" i="0" u="none" strike="noStrike" kern="1200" cap="none" normalizeH="0" baseline="0" dirty="0" smtClean="0">
                          <a:ln>
                            <a:noFill/>
                          </a:ln>
                          <a:solidFill>
                            <a:schemeClr val="bg1"/>
                          </a:solidFill>
                          <a:effectLst/>
                          <a:latin typeface="Calibri" pitchFamily="34" charset="0"/>
                          <a:ea typeface="+mn-ea"/>
                          <a:cs typeface="+mn-cs"/>
                        </a:rPr>
                        <a:t>4. Skilsmisser </a:t>
                      </a:r>
                    </a:p>
                    <a:p>
                      <a:r>
                        <a:rPr kumimoji="0" lang="da-DK" sz="1100" b="0" i="0" u="none" strike="noStrike" kern="1200" cap="none" normalizeH="0" baseline="0" dirty="0" smtClean="0">
                          <a:ln>
                            <a:noFill/>
                          </a:ln>
                          <a:solidFill>
                            <a:schemeClr val="bg1"/>
                          </a:solidFill>
                          <a:effectLst/>
                          <a:latin typeface="Calibri" pitchFamily="34" charset="0"/>
                          <a:ea typeface="+mn-ea"/>
                          <a:cs typeface="+mn-cs"/>
                        </a:rPr>
                        <a:t>- Andel af ægteskaber, der ender i skilsmisse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14.460</a:t>
                      </a: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40,2 %</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14.484</a:t>
                      </a: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40,2 %</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15.709</a:t>
                      </a:r>
                    </a:p>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42,7%</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algn="r"/>
                      <a:r>
                        <a:rPr kumimoji="0" lang="da-DK" sz="1100" b="0" i="0" u="none" strike="noStrike" kern="1200" cap="none" normalizeH="0" baseline="0" dirty="0" smtClean="0">
                          <a:ln>
                            <a:noFill/>
                          </a:ln>
                          <a:solidFill>
                            <a:schemeClr val="bg1"/>
                          </a:solidFill>
                          <a:effectLst/>
                          <a:latin typeface="Calibri" pitchFamily="34" charset="0"/>
                          <a:ea typeface="+mn-ea"/>
                          <a:cs typeface="+mn-cs"/>
                        </a:rPr>
                        <a:t>-</a:t>
                      </a:r>
                      <a:endParaRPr kumimoji="0" lang="da-DK" sz="1100" b="0" i="0" u="none" strike="noStrike" kern="1200" cap="none" normalizeH="0" baseline="0" dirty="0">
                        <a:ln>
                          <a:noFill/>
                        </a:ln>
                        <a:solidFill>
                          <a:schemeClr val="bg1"/>
                        </a:solidFill>
                        <a:effectLst/>
                        <a:latin typeface="Calibri"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da-DK" sz="1100" kern="1200" dirty="0" smtClean="0">
                          <a:solidFill>
                            <a:schemeClr val="bg1"/>
                          </a:solidFill>
                          <a:latin typeface="+mn-lt"/>
                          <a:ea typeface="+mn-ea"/>
                          <a:cs typeface="+mn-cs"/>
                        </a:rPr>
                        <a:t>I 2012 blev 15.709 par skilt. Heraf blev</a:t>
                      </a:r>
                      <a:r>
                        <a:rPr lang="da-DK" sz="1100" kern="1200" baseline="0" dirty="0" smtClean="0">
                          <a:solidFill>
                            <a:schemeClr val="bg1"/>
                          </a:solidFill>
                          <a:latin typeface="+mn-lt"/>
                          <a:ea typeface="+mn-ea"/>
                          <a:cs typeface="+mn-cs"/>
                        </a:rPr>
                        <a:t> 28,7 pct. skilt inden for 5 års ægteskab. Generelt har tallene været stabile siden 2008.</a:t>
                      </a:r>
                    </a:p>
                    <a:p>
                      <a:pPr marL="0" marR="0" lvl="0" indent="0" algn="l" defTabSz="914400" rtl="0" eaLnBrk="1" fontAlgn="base" latinLnBrk="0" hangingPunct="1">
                        <a:lnSpc>
                          <a:spcPct val="100000"/>
                        </a:lnSpc>
                        <a:spcBef>
                          <a:spcPct val="0"/>
                        </a:spcBef>
                        <a:spcAft>
                          <a:spcPct val="0"/>
                        </a:spcAft>
                        <a:buClrTx/>
                        <a:buSzTx/>
                        <a:buFontTx/>
                        <a:buNone/>
                        <a:tabLst/>
                      </a:pPr>
                      <a:endParaRPr lang="da-DK" sz="1100" kern="1200" baseline="0" dirty="0" smtClean="0">
                        <a:solidFill>
                          <a:schemeClr val="bg1"/>
                        </a:solidFill>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endParaRPr lang="da-DK" sz="1100" kern="1200" baseline="0" dirty="0" smtClean="0">
                        <a:solidFill>
                          <a:schemeClr val="bg1"/>
                        </a:solidFill>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endParaRPr lang="da-DK" sz="1100" kern="1200" baseline="0" dirty="0" smtClean="0">
                        <a:solidFill>
                          <a:schemeClr val="bg1"/>
                        </a:solidFill>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endParaRPr lang="da-DK" sz="1100" kern="1200" baseline="0" dirty="0" smtClean="0">
                        <a:solidFill>
                          <a:schemeClr val="bg1"/>
                        </a:solidFill>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endParaRPr lang="da-DK" sz="1100" kern="1200" baseline="0" dirty="0" smtClean="0">
                        <a:solidFill>
                          <a:schemeClr val="bg1"/>
                        </a:solidFill>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endParaRPr lang="da-DK" sz="1100" kern="1200" dirty="0" smtClean="0">
                        <a:solidFill>
                          <a:schemeClr val="bg1"/>
                        </a:solidFill>
                        <a:latin typeface="+mn-lt"/>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69696"/>
                    </a:solidFill>
                  </a:tcPr>
                </a:tc>
              </a:tr>
            </a:tbl>
          </a:graphicData>
        </a:graphic>
      </p:graphicFrame>
    </p:spTree>
    <p:extLst>
      <p:ext uri="{BB962C8B-B14F-4D97-AF65-F5344CB8AC3E}">
        <p14:creationId xmlns:p14="http://schemas.microsoft.com/office/powerpoint/2010/main" val="2100572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467544" y="4869160"/>
            <a:ext cx="8208912" cy="936104"/>
          </a:xfrm>
          <a:prstGeom prst="rect">
            <a:avLst/>
          </a:prstGeom>
          <a:solidFill>
            <a:srgbClr val="F0F9FA"/>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p:cNvSpPr>
            <a:spLocks noGrp="1"/>
          </p:cNvSpPr>
          <p:nvPr>
            <p:ph type="title"/>
          </p:nvPr>
        </p:nvSpPr>
        <p:spPr>
          <a:xfrm>
            <a:off x="374848" y="778694"/>
            <a:ext cx="8229600" cy="346050"/>
          </a:xfrm>
        </p:spPr>
        <p:txBody>
          <a:bodyPr>
            <a:noAutofit/>
          </a:bodyPr>
          <a:lstStyle/>
          <a:p>
            <a:pPr algn="l"/>
            <a:r>
              <a:rPr lang="da-DK" sz="1800" dirty="0" smtClean="0"/>
              <a:t>Nøgletal 1: Adoptioner i Danmark</a:t>
            </a:r>
            <a:endParaRPr lang="da-DK" sz="1800" dirty="0"/>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1942609091"/>
              </p:ext>
            </p:extLst>
          </p:nvPr>
        </p:nvGraphicFramePr>
        <p:xfrm>
          <a:off x="467544" y="1182420"/>
          <a:ext cx="8208912" cy="3614732"/>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boks 4"/>
          <p:cNvSpPr txBox="1"/>
          <p:nvPr/>
        </p:nvSpPr>
        <p:spPr>
          <a:xfrm>
            <a:off x="467544" y="4581708"/>
            <a:ext cx="5544616" cy="215444"/>
          </a:xfrm>
          <a:prstGeom prst="rect">
            <a:avLst/>
          </a:prstGeom>
          <a:noFill/>
        </p:spPr>
        <p:txBody>
          <a:bodyPr wrap="square" rtlCol="0">
            <a:spAutoFit/>
          </a:bodyPr>
          <a:lstStyle/>
          <a:p>
            <a:r>
              <a:rPr lang="da-DK" sz="800" dirty="0" smtClean="0"/>
              <a:t>Kilde: AC Børnehjælp, </a:t>
            </a:r>
            <a:r>
              <a:rPr lang="da-DK" sz="800" dirty="0" err="1" smtClean="0"/>
              <a:t>DanAdopt</a:t>
            </a:r>
            <a:r>
              <a:rPr lang="da-DK" sz="800" dirty="0" smtClean="0"/>
              <a:t> og Adaptionsnævnet.</a:t>
            </a:r>
            <a:endParaRPr lang="da-DK" sz="800" dirty="0"/>
          </a:p>
        </p:txBody>
      </p:sp>
      <p:sp>
        <p:nvSpPr>
          <p:cNvPr id="7" name="Tekstboks 6"/>
          <p:cNvSpPr txBox="1"/>
          <p:nvPr/>
        </p:nvSpPr>
        <p:spPr>
          <a:xfrm>
            <a:off x="545744" y="4941168"/>
            <a:ext cx="7626656" cy="738664"/>
          </a:xfrm>
          <a:prstGeom prst="rect">
            <a:avLst/>
          </a:prstGeom>
          <a:noFill/>
        </p:spPr>
        <p:txBody>
          <a:bodyPr wrap="square" rtlCol="0">
            <a:spAutoFit/>
          </a:bodyPr>
          <a:lstStyle/>
          <a:p>
            <a:r>
              <a:rPr lang="da-DK" sz="1400" dirty="0" smtClean="0"/>
              <a:t>Der er i perioden 2009-2012 sket et markant fald </a:t>
            </a:r>
            <a:r>
              <a:rPr lang="da-DK" sz="1400" dirty="0"/>
              <a:t>i antallet af </a:t>
            </a:r>
            <a:r>
              <a:rPr lang="da-DK" sz="1400" dirty="0" smtClean="0"/>
              <a:t>internationale adoptioner om året. Antallet af internationale adoptioner var 278 børn lavere i 2012 end i 2009, </a:t>
            </a:r>
            <a:r>
              <a:rPr lang="da-DK" sz="1400" dirty="0"/>
              <a:t>svarende </a:t>
            </a:r>
            <a:r>
              <a:rPr lang="da-DK" sz="1400" dirty="0" smtClean="0"/>
              <a:t>til 56 procent. </a:t>
            </a:r>
          </a:p>
          <a:p>
            <a:r>
              <a:rPr lang="da-DK" sz="1400" dirty="0" smtClean="0"/>
              <a:t>Antallet af nationale adoptioner har været under 25 børn pr. år siden 2003.</a:t>
            </a:r>
            <a:endParaRPr lang="da-DK" sz="1400" dirty="0"/>
          </a:p>
        </p:txBody>
      </p:sp>
    </p:spTree>
    <p:extLst>
      <p:ext uri="{BB962C8B-B14F-4D97-AF65-F5344CB8AC3E}">
        <p14:creationId xmlns:p14="http://schemas.microsoft.com/office/powerpoint/2010/main" val="1517495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6856" y="778694"/>
            <a:ext cx="8229600" cy="274042"/>
          </a:xfrm>
        </p:spPr>
        <p:txBody>
          <a:bodyPr>
            <a:noAutofit/>
          </a:bodyPr>
          <a:lstStyle/>
          <a:p>
            <a:pPr algn="l"/>
            <a:r>
              <a:rPr lang="da-DK" sz="1800" dirty="0" smtClean="0"/>
              <a:t>Nøgletal 2: Familieskift og familietype</a:t>
            </a:r>
            <a:endParaRPr lang="da-DK" sz="1800" dirty="0"/>
          </a:p>
        </p:txBody>
      </p:sp>
      <p:graphicFrame>
        <p:nvGraphicFramePr>
          <p:cNvPr id="5" name="Pladsholder til indhold 4"/>
          <p:cNvGraphicFramePr>
            <a:graphicFrameLocks noGrp="1"/>
          </p:cNvGraphicFramePr>
          <p:nvPr>
            <p:ph sz="half" idx="1"/>
            <p:extLst>
              <p:ext uri="{D42A27DB-BD31-4B8C-83A1-F6EECF244321}">
                <p14:modId xmlns:p14="http://schemas.microsoft.com/office/powerpoint/2010/main" val="1461705204"/>
              </p:ext>
            </p:extLst>
          </p:nvPr>
        </p:nvGraphicFramePr>
        <p:xfrm>
          <a:off x="539552" y="1177588"/>
          <a:ext cx="6912768" cy="4320480"/>
        </p:xfrm>
        <a:graphic>
          <a:graphicData uri="http://schemas.openxmlformats.org/drawingml/2006/chart">
            <c:chart xmlns:c="http://schemas.openxmlformats.org/drawingml/2006/chart" xmlns:r="http://schemas.openxmlformats.org/officeDocument/2006/relationships" r:id="rId3"/>
          </a:graphicData>
        </a:graphic>
      </p:graphicFrame>
      <p:sp>
        <p:nvSpPr>
          <p:cNvPr id="6" name="Afrundet rektangel 5"/>
          <p:cNvSpPr/>
          <p:nvPr/>
        </p:nvSpPr>
        <p:spPr>
          <a:xfrm>
            <a:off x="5580112" y="2996952"/>
            <a:ext cx="3096344" cy="2170916"/>
          </a:xfrm>
          <a:prstGeom prst="roundRect">
            <a:avLst/>
          </a:prstGeom>
          <a:solidFill>
            <a:srgbClr val="F0F9FA"/>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400" dirty="0" smtClean="0">
                <a:solidFill>
                  <a:schemeClr val="tx1"/>
                </a:solidFill>
              </a:rPr>
              <a:t>Andelen af børn, der har oplevet skift i familie i 2012 er 6,3 procent. Denne andel er stort set uændret siden 2008. Det mest almindelige skift omfatter børn, der skifter fra at bo hos begge forældre til at bo hos deres enlige mor.</a:t>
            </a:r>
            <a:endParaRPr lang="da-DK" sz="1400" dirty="0">
              <a:solidFill>
                <a:schemeClr val="tx1"/>
              </a:solidFill>
            </a:endParaRPr>
          </a:p>
        </p:txBody>
      </p:sp>
      <p:sp>
        <p:nvSpPr>
          <p:cNvPr id="4" name="Tekstboks 3"/>
          <p:cNvSpPr txBox="1"/>
          <p:nvPr/>
        </p:nvSpPr>
        <p:spPr>
          <a:xfrm>
            <a:off x="467544" y="5571237"/>
            <a:ext cx="7488832" cy="954107"/>
          </a:xfrm>
          <a:prstGeom prst="rect">
            <a:avLst/>
          </a:prstGeom>
          <a:noFill/>
        </p:spPr>
        <p:txBody>
          <a:bodyPr wrap="square" rtlCol="0">
            <a:spAutoFit/>
          </a:bodyPr>
          <a:lstStyle/>
          <a:p>
            <a:r>
              <a:rPr lang="da-DK" sz="1400" dirty="0" smtClean="0"/>
              <a:t>Omkring 73 procent af alle hjemmeboende børn bor sammen med både deres mor og deres far. Færrest</a:t>
            </a:r>
            <a:r>
              <a:rPr lang="da-DK" sz="1400" dirty="0" smtClean="0">
                <a:solidFill>
                  <a:srgbClr val="FF0000"/>
                </a:solidFill>
              </a:rPr>
              <a:t> </a:t>
            </a:r>
            <a:r>
              <a:rPr lang="da-DK" sz="1400" dirty="0" smtClean="0"/>
              <a:t>børn bor sammen med deres far og faderens nye partner. </a:t>
            </a:r>
          </a:p>
          <a:p>
            <a:endParaRPr lang="da-DK" sz="1400" dirty="0"/>
          </a:p>
          <a:p>
            <a:endParaRPr lang="da-DK" sz="1400" dirty="0"/>
          </a:p>
        </p:txBody>
      </p:sp>
    </p:spTree>
    <p:extLst>
      <p:ext uri="{BB962C8B-B14F-4D97-AF65-F5344CB8AC3E}">
        <p14:creationId xmlns:p14="http://schemas.microsoft.com/office/powerpoint/2010/main" val="510921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548680"/>
            <a:ext cx="8229600" cy="346050"/>
          </a:xfrm>
        </p:spPr>
        <p:txBody>
          <a:bodyPr>
            <a:normAutofit fontScale="90000"/>
          </a:bodyPr>
          <a:lstStyle/>
          <a:p>
            <a:pPr algn="l"/>
            <a:r>
              <a:rPr lang="da-DK" sz="2000" dirty="0"/>
              <a:t>Nøgletal </a:t>
            </a:r>
            <a:r>
              <a:rPr lang="da-DK" sz="2000" dirty="0" smtClean="0"/>
              <a:t>3: Vielser og registrerede partnerskaber</a:t>
            </a:r>
            <a:endParaRPr lang="da-DK" sz="2000" dirty="0"/>
          </a:p>
        </p:txBody>
      </p:sp>
      <p:graphicFrame>
        <p:nvGraphicFramePr>
          <p:cNvPr id="5" name="Diagram 4"/>
          <p:cNvGraphicFramePr/>
          <p:nvPr>
            <p:extLst>
              <p:ext uri="{D42A27DB-BD31-4B8C-83A1-F6EECF244321}">
                <p14:modId xmlns:p14="http://schemas.microsoft.com/office/powerpoint/2010/main" val="4070087549"/>
              </p:ext>
            </p:extLst>
          </p:nvPr>
        </p:nvGraphicFramePr>
        <p:xfrm>
          <a:off x="539552" y="908720"/>
          <a:ext cx="3816424" cy="3600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kstboks 5"/>
          <p:cNvSpPr txBox="1"/>
          <p:nvPr/>
        </p:nvSpPr>
        <p:spPr>
          <a:xfrm>
            <a:off x="539552" y="4581128"/>
            <a:ext cx="8064896" cy="1785104"/>
          </a:xfrm>
          <a:prstGeom prst="rect">
            <a:avLst/>
          </a:prstGeom>
          <a:solidFill>
            <a:srgbClr val="F0F9FA"/>
          </a:solidFill>
          <a:ln w="12700">
            <a:solidFill>
              <a:schemeClr val="accent5">
                <a:lumMod val="75000"/>
              </a:schemeClr>
            </a:solidFill>
          </a:ln>
        </p:spPr>
        <p:txBody>
          <a:bodyPr wrap="square" rtlCol="0">
            <a:spAutoFit/>
          </a:bodyPr>
          <a:lstStyle/>
          <a:p>
            <a:endParaRPr lang="da-DK" sz="1400" dirty="0" smtClean="0"/>
          </a:p>
          <a:p>
            <a:r>
              <a:rPr lang="da-DK" sz="1400" dirty="0" smtClean="0"/>
              <a:t>Vielser mellem en mand og en kvinde udgør 98,7 pct. af alle vielser og registrerede partnerskaber i hele perioden.</a:t>
            </a:r>
          </a:p>
          <a:p>
            <a:endParaRPr lang="da-DK" sz="1400" dirty="0"/>
          </a:p>
          <a:p>
            <a:pPr lvl="0"/>
            <a:r>
              <a:rPr lang="da-DK" sz="1400" dirty="0">
                <a:latin typeface="Calibri" pitchFamily="34" charset="0"/>
              </a:rPr>
              <a:t>I 2012 blev 28.620 par gift eller indgik </a:t>
            </a:r>
            <a:r>
              <a:rPr lang="da-DK" sz="1400" dirty="0" smtClean="0">
                <a:latin typeface="Calibri" pitchFamily="34" charset="0"/>
              </a:rPr>
              <a:t>registreret </a:t>
            </a:r>
            <a:r>
              <a:rPr lang="da-DK" sz="1400" dirty="0">
                <a:latin typeface="Calibri" pitchFamily="34" charset="0"/>
              </a:rPr>
              <a:t>partnerskab. Der har været en faldende tendens i </a:t>
            </a:r>
            <a:r>
              <a:rPr lang="da-DK" sz="1400" dirty="0" smtClean="0">
                <a:latin typeface="Calibri" pitchFamily="34" charset="0"/>
              </a:rPr>
              <a:t>antallet af ægteskaber og registrerede partnerskaber i perioden 2008-2011, </a:t>
            </a:r>
            <a:r>
              <a:rPr lang="da-DK" sz="1400" dirty="0">
                <a:latin typeface="Calibri" pitchFamily="34" charset="0"/>
              </a:rPr>
              <a:t>men dog en lille stigning </a:t>
            </a:r>
            <a:r>
              <a:rPr lang="da-DK" sz="1400" dirty="0" smtClean="0">
                <a:latin typeface="Calibri" pitchFamily="34" charset="0"/>
              </a:rPr>
              <a:t>på 4 pct. fra 2011 til 2012.</a:t>
            </a:r>
            <a:endParaRPr lang="da-DK" sz="1200" dirty="0" smtClean="0"/>
          </a:p>
          <a:p>
            <a:endParaRPr lang="da-DK" sz="1200" dirty="0"/>
          </a:p>
        </p:txBody>
      </p:sp>
      <p:graphicFrame>
        <p:nvGraphicFramePr>
          <p:cNvPr id="7" name="Diagram 6"/>
          <p:cNvGraphicFramePr/>
          <p:nvPr>
            <p:extLst>
              <p:ext uri="{D42A27DB-BD31-4B8C-83A1-F6EECF244321}">
                <p14:modId xmlns:p14="http://schemas.microsoft.com/office/powerpoint/2010/main" val="354304264"/>
              </p:ext>
            </p:extLst>
          </p:nvPr>
        </p:nvGraphicFramePr>
        <p:xfrm>
          <a:off x="4427984" y="908720"/>
          <a:ext cx="4176464" cy="36004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kstboks 3"/>
          <p:cNvSpPr txBox="1"/>
          <p:nvPr/>
        </p:nvSpPr>
        <p:spPr>
          <a:xfrm>
            <a:off x="4427984" y="4315202"/>
            <a:ext cx="3600400" cy="215444"/>
          </a:xfrm>
          <a:prstGeom prst="rect">
            <a:avLst/>
          </a:prstGeom>
          <a:noFill/>
        </p:spPr>
        <p:txBody>
          <a:bodyPr wrap="square" rtlCol="0">
            <a:spAutoFit/>
          </a:bodyPr>
          <a:lstStyle/>
          <a:p>
            <a:r>
              <a:rPr lang="da-DK" sz="800" dirty="0"/>
              <a:t>Vielser </a:t>
            </a:r>
            <a:r>
              <a:rPr lang="da-DK" sz="800" dirty="0" smtClean="0"/>
              <a:t>mellem to </a:t>
            </a:r>
            <a:r>
              <a:rPr lang="da-DK" sz="800" dirty="0"/>
              <a:t>kvinder eller to mænd er først muligt fra 2012. </a:t>
            </a:r>
          </a:p>
        </p:txBody>
      </p:sp>
    </p:spTree>
    <p:extLst>
      <p:ext uri="{BB962C8B-B14F-4D97-AF65-F5344CB8AC3E}">
        <p14:creationId xmlns:p14="http://schemas.microsoft.com/office/powerpoint/2010/main" val="167483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620688"/>
            <a:ext cx="8229600" cy="490066"/>
          </a:xfrm>
        </p:spPr>
        <p:txBody>
          <a:bodyPr>
            <a:normAutofit/>
          </a:bodyPr>
          <a:lstStyle/>
          <a:p>
            <a:pPr algn="l"/>
            <a:r>
              <a:rPr lang="da-DK" sz="1800" dirty="0" smtClean="0"/>
              <a:t>Nøgletal 4: Skilsmisser </a:t>
            </a:r>
            <a:endParaRPr lang="da-DK" sz="1800" dirty="0"/>
          </a:p>
        </p:txBody>
      </p:sp>
      <p:graphicFrame>
        <p:nvGraphicFramePr>
          <p:cNvPr id="3" name="Diagram 2"/>
          <p:cNvGraphicFramePr/>
          <p:nvPr>
            <p:extLst>
              <p:ext uri="{D42A27DB-BD31-4B8C-83A1-F6EECF244321}">
                <p14:modId xmlns:p14="http://schemas.microsoft.com/office/powerpoint/2010/main" val="3373223539"/>
              </p:ext>
            </p:extLst>
          </p:nvPr>
        </p:nvGraphicFramePr>
        <p:xfrm>
          <a:off x="395536" y="1052736"/>
          <a:ext cx="3888432" cy="41590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 4"/>
          <p:cNvGraphicFramePr/>
          <p:nvPr>
            <p:extLst>
              <p:ext uri="{D42A27DB-BD31-4B8C-83A1-F6EECF244321}">
                <p14:modId xmlns:p14="http://schemas.microsoft.com/office/powerpoint/2010/main" val="4014839978"/>
              </p:ext>
            </p:extLst>
          </p:nvPr>
        </p:nvGraphicFramePr>
        <p:xfrm>
          <a:off x="4355976" y="1052736"/>
          <a:ext cx="4392488" cy="4159041"/>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boks 6"/>
          <p:cNvSpPr txBox="1"/>
          <p:nvPr/>
        </p:nvSpPr>
        <p:spPr>
          <a:xfrm>
            <a:off x="395536" y="5283785"/>
            <a:ext cx="8352928" cy="1169551"/>
          </a:xfrm>
          <a:prstGeom prst="rect">
            <a:avLst/>
          </a:prstGeom>
          <a:solidFill>
            <a:srgbClr val="F0F9FA"/>
          </a:solidFill>
          <a:ln w="12700">
            <a:solidFill>
              <a:schemeClr val="accent5">
                <a:lumMod val="75000"/>
              </a:schemeClr>
            </a:solidFill>
          </a:ln>
        </p:spPr>
        <p:txBody>
          <a:bodyPr wrap="square" rtlCol="0">
            <a:spAutoFit/>
          </a:bodyPr>
          <a:lstStyle/>
          <a:p>
            <a:endParaRPr lang="da-DK" sz="1400" dirty="0" smtClean="0"/>
          </a:p>
          <a:p>
            <a:r>
              <a:rPr lang="da-DK" sz="1400" dirty="0" smtClean="0"/>
              <a:t>I 2012 blev 15.709 par skilt. Heraf blev 28,7 pct. skilt inden for 5 års ægteskab. Generelt har tallene været stabile. Der er dog sket en stigning i antallet af skilsmisser fra 40,2 pct. til 42,7 pct. af fra 2011 til 2012, svarende til en stigning på 8 pct.</a:t>
            </a:r>
          </a:p>
          <a:p>
            <a:endParaRPr lang="da-DK" sz="1400" dirty="0"/>
          </a:p>
        </p:txBody>
      </p:sp>
    </p:spTree>
    <p:extLst>
      <p:ext uri="{BB962C8B-B14F-4D97-AF65-F5344CB8AC3E}">
        <p14:creationId xmlns:p14="http://schemas.microsoft.com/office/powerpoint/2010/main" val="3440205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1750</TotalTime>
  <Words>697</Words>
  <Application>Microsoft Office PowerPoint</Application>
  <PresentationFormat>Skærmshow (4:3)</PresentationFormat>
  <Paragraphs>91</Paragraphs>
  <Slides>7</Slides>
  <Notes>1</Notes>
  <HiddenSlides>0</HiddenSlides>
  <MMClips>0</MMClips>
  <ScaleCrop>false</ScaleCrop>
  <HeadingPairs>
    <vt:vector size="4" baseType="variant">
      <vt:variant>
        <vt:lpstr>Tema</vt:lpstr>
      </vt:variant>
      <vt:variant>
        <vt:i4>1</vt:i4>
      </vt:variant>
      <vt:variant>
        <vt:lpstr>Diastitler</vt:lpstr>
      </vt:variant>
      <vt:variant>
        <vt:i4>7</vt:i4>
      </vt:variant>
    </vt:vector>
  </HeadingPairs>
  <TitlesOfParts>
    <vt:vector size="8" baseType="lpstr">
      <vt:lpstr>Kontortema</vt:lpstr>
      <vt:lpstr>Tal på familieområdet</vt:lpstr>
      <vt:lpstr>PowerPoint-præsentation</vt:lpstr>
      <vt:lpstr>PowerPoint-præsentation</vt:lpstr>
      <vt:lpstr>Nøgletal 1: Adoptioner i Danmark</vt:lpstr>
      <vt:lpstr>Nøgletal 2: Familieskift og familietype</vt:lpstr>
      <vt:lpstr>Nøgletal 3: Vielser og registrerede partnerskaber</vt:lpstr>
      <vt:lpstr>Nøgletal 4: Skilsmisser </vt:lpstr>
    </vt:vector>
  </TitlesOfParts>
  <Company>Koncern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og Integrationsministeriets ledelsesinformation (SIM-LIS) - Familier</dc:title>
  <dc:creator>Line H. Møller Hansen</dc:creator>
  <cp:lastModifiedBy>Christian Stoustrup</cp:lastModifiedBy>
  <cp:revision>79</cp:revision>
  <cp:lastPrinted>2013-11-26T09:05:37Z</cp:lastPrinted>
  <dcterms:created xsi:type="dcterms:W3CDTF">2013-01-25T09:19:56Z</dcterms:created>
  <dcterms:modified xsi:type="dcterms:W3CDTF">2014-01-30T10:02:37Z</dcterms:modified>
</cp:coreProperties>
</file>